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2"/>
  </p:notesMasterIdLst>
  <p:handoutMasterIdLst>
    <p:handoutMasterId r:id="rId23"/>
  </p:handoutMasterIdLst>
  <p:sldIdLst>
    <p:sldId id="347" r:id="rId2"/>
    <p:sldId id="339" r:id="rId3"/>
    <p:sldId id="348" r:id="rId4"/>
    <p:sldId id="349" r:id="rId5"/>
    <p:sldId id="350"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65"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24" autoAdjust="0"/>
    <p:restoredTop sz="86400" autoAdjust="0"/>
  </p:normalViewPr>
  <p:slideViewPr>
    <p:cSldViewPr>
      <p:cViewPr varScale="1">
        <p:scale>
          <a:sx n="62" d="100"/>
          <a:sy n="62" d="100"/>
        </p:scale>
        <p:origin x="1260" y="44"/>
      </p:cViewPr>
      <p:guideLst>
        <p:guide orient="horz" pos="2160"/>
        <p:guide pos="2880"/>
      </p:guideLst>
    </p:cSldViewPr>
  </p:slideViewPr>
  <p:outlineViewPr>
    <p:cViewPr>
      <p:scale>
        <a:sx n="33" d="100"/>
        <a:sy n="33" d="100"/>
      </p:scale>
      <p:origin x="0" y="585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6858000" y="2971800"/>
            <a:ext cx="1676400" cy="17811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Picture Placeholder 12"/>
          <p:cNvSpPr>
            <a:spLocks noGrp="1"/>
          </p:cNvSpPr>
          <p:nvPr>
            <p:ph type="pic" sz="quarter" idx="16"/>
          </p:nvPr>
        </p:nvSpPr>
        <p:spPr>
          <a:xfrm>
            <a:off x="533400" y="4419600"/>
            <a:ext cx="2514600" cy="609600"/>
          </a:xfrm>
        </p:spPr>
        <p:txBody>
          <a:bodyPr/>
          <a:lstStyle/>
          <a:p>
            <a:endParaRPr lang="en-US"/>
          </a:p>
        </p:txBody>
      </p:sp>
    </p:spTree>
    <p:extLst>
      <p:ext uri="{BB962C8B-B14F-4D97-AF65-F5344CB8AC3E}">
        <p14:creationId xmlns:p14="http://schemas.microsoft.com/office/powerpoint/2010/main" val="373740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10.4</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10</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ICU Data: Second-Order Model </a:t>
            </a:r>
            <a:r>
              <a:rPr lang="en-US" dirty="0" smtClean="0"/>
              <a:t>Age </a:t>
            </a:r>
            <a:r>
              <a:rPr lang="en-US" dirty="0"/>
              <a:t>and SysBP</a:t>
            </a:r>
          </a:p>
        </p:txBody>
      </p:sp>
      <p:sp>
        <p:nvSpPr>
          <p:cNvPr id="7" name="Content Placeholder 6"/>
          <p:cNvSpPr>
            <a:spLocks noGrp="1"/>
          </p:cNvSpPr>
          <p:nvPr>
            <p:ph idx="1"/>
          </p:nvPr>
        </p:nvSpPr>
        <p:spPr>
          <a:xfrm>
            <a:off x="243114" y="1415142"/>
            <a:ext cx="8610600" cy="947058"/>
          </a:xfrm>
        </p:spPr>
        <p:txBody>
          <a:bodyPr/>
          <a:lstStyle/>
          <a:p>
            <a:pPr marL="0" indent="0">
              <a:buNone/>
            </a:pPr>
            <a:r>
              <a:rPr lang="en-US" altLang="en-US" dirty="0"/>
              <a:t>log(</a:t>
            </a:r>
            <a:r>
              <a:rPr lang="en-US" altLang="en-US" i="1" dirty="0"/>
              <a:t>Survive odds</a:t>
            </a:r>
            <a:r>
              <a:rPr lang="en-US" altLang="en-US" dirty="0"/>
              <a:t>) = </a:t>
            </a:r>
            <a:r>
              <a:rPr lang="el-GR" altLang="en-US" i="1" dirty="0">
                <a:cs typeface="Times New Roman" panose="02020603050405020304" pitchFamily="18" charset="0"/>
              </a:rPr>
              <a:t>β</a:t>
            </a:r>
            <a:r>
              <a:rPr lang="en-US" altLang="en-US" baseline="-25000" dirty="0">
                <a:cs typeface="Times New Roman" panose="02020603050405020304" pitchFamily="18" charset="0"/>
              </a:rPr>
              <a:t>0 </a:t>
            </a:r>
            <a:r>
              <a:rPr lang="en-US" altLang="en-US" dirty="0">
                <a:cs typeface="Times New Roman" panose="02020603050405020304" pitchFamily="18" charset="0"/>
              </a:rPr>
              <a:t>+</a:t>
            </a:r>
            <a:r>
              <a:rPr lang="el-GR" altLang="en-US" i="1" dirty="0">
                <a:cs typeface="Times New Roman" panose="02020603050405020304" pitchFamily="18" charset="0"/>
              </a:rPr>
              <a:t> β</a:t>
            </a:r>
            <a:r>
              <a:rPr lang="en-US" altLang="en-US" baseline="-25000" dirty="0">
                <a:cs typeface="Times New Roman" panose="02020603050405020304" pitchFamily="18" charset="0"/>
              </a:rPr>
              <a:t>1</a:t>
            </a:r>
            <a:r>
              <a:rPr lang="en-US" altLang="en-US" i="1" dirty="0">
                <a:cs typeface="Times New Roman" panose="02020603050405020304" pitchFamily="18" charset="0"/>
              </a:rPr>
              <a:t>Age</a:t>
            </a:r>
            <a:r>
              <a:rPr lang="en-US" altLang="en-US" dirty="0">
                <a:cs typeface="Times New Roman" panose="02020603050405020304" pitchFamily="18" charset="0"/>
              </a:rPr>
              <a:t> + </a:t>
            </a:r>
            <a:r>
              <a:rPr lang="el-GR" altLang="en-US" i="1" dirty="0">
                <a:cs typeface="Times New Roman" panose="02020603050405020304" pitchFamily="18" charset="0"/>
              </a:rPr>
              <a:t>β</a:t>
            </a:r>
            <a:r>
              <a:rPr lang="en-US" altLang="en-US" baseline="-25000" dirty="0">
                <a:cs typeface="Times New Roman" panose="02020603050405020304" pitchFamily="18" charset="0"/>
              </a:rPr>
              <a:t>2</a:t>
            </a:r>
            <a:r>
              <a:rPr lang="en-US" altLang="en-US" i="1" dirty="0">
                <a:cs typeface="Times New Roman" panose="02020603050405020304" pitchFamily="18" charset="0"/>
              </a:rPr>
              <a:t>SysBP</a:t>
            </a:r>
            <a:r>
              <a:rPr lang="en-US" altLang="en-US" dirty="0">
                <a:cs typeface="Times New Roman" panose="02020603050405020304" pitchFamily="18" charset="0"/>
              </a:rPr>
              <a:t> + </a:t>
            </a:r>
            <a:r>
              <a:rPr lang="el-GR" altLang="en-US" i="1" dirty="0">
                <a:cs typeface="Times New Roman" panose="02020603050405020304" pitchFamily="18" charset="0"/>
              </a:rPr>
              <a:t>β</a:t>
            </a:r>
            <a:r>
              <a:rPr lang="en-US" altLang="en-US" baseline="-25000" dirty="0">
                <a:cs typeface="Times New Roman" panose="02020603050405020304" pitchFamily="18" charset="0"/>
              </a:rPr>
              <a:t>3</a:t>
            </a:r>
            <a:r>
              <a:rPr lang="en-US" altLang="en-US" i="1" dirty="0">
                <a:cs typeface="Times New Roman" panose="02020603050405020304" pitchFamily="18" charset="0"/>
              </a:rPr>
              <a:t>Age</a:t>
            </a:r>
            <a:r>
              <a:rPr lang="en-US" altLang="en-US" baseline="30000" dirty="0">
                <a:cs typeface="Times New Roman" panose="02020603050405020304" pitchFamily="18" charset="0"/>
              </a:rPr>
              <a:t>2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4</a:t>
            </a:r>
            <a:r>
              <a:rPr lang="en-US" altLang="en-US" i="1" dirty="0">
                <a:cs typeface="Times New Roman" panose="02020603050405020304" pitchFamily="18" charset="0"/>
              </a:rPr>
              <a:t>SysBP</a:t>
            </a:r>
            <a:r>
              <a:rPr lang="en-US" altLang="en-US" baseline="30000" dirty="0">
                <a:cs typeface="Times New Roman" panose="02020603050405020304" pitchFamily="18" charset="0"/>
              </a:rPr>
              <a:t>2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5</a:t>
            </a:r>
            <a:r>
              <a:rPr lang="en-US" altLang="en-US" i="1" dirty="0">
                <a:cs typeface="Times New Roman" panose="02020603050405020304" pitchFamily="18" charset="0"/>
              </a:rPr>
              <a:t>Age</a:t>
            </a:r>
            <a:r>
              <a:rPr lang="en-US" altLang="en-US" dirty="0">
                <a:cs typeface="Times New Roman" panose="02020603050405020304" pitchFamily="18" charset="0"/>
              </a:rPr>
              <a:t> · </a:t>
            </a:r>
            <a:r>
              <a:rPr lang="en-US" altLang="en-US" i="1" dirty="0" smtClean="0">
                <a:cs typeface="Times New Roman" panose="02020603050405020304" pitchFamily="18" charset="0"/>
              </a:rPr>
              <a:t>SysBP</a:t>
            </a:r>
            <a:endParaRPr lang="en-US" altLang="en-US" i="1" baseline="30000" dirty="0"/>
          </a:p>
        </p:txBody>
      </p:sp>
      <p:pic>
        <p:nvPicPr>
          <p:cNvPr id="15" name="Picture Placeholder 14" descr="Two command lines and a table. The command lines read as follows:&#10;l mod A B P 2 equals g l m (Survive approximately equals Age plus Sys B P plus I (Age hat 2) plus I (Sys B P hat 2) plus I (Age asterisk Sys B P) family equals binomial, data I C U).&#10;Prompt, summary (l mod A B P 2). A text reads Multicollinearity. &#10;The table has five rows and four columns with the column headers that read Estimate, Standard Error, z value, and P r greater than absolute value of z. The data presented are as follows: &#10;Row 1. Intercept. Estimate: 9.388 e plus 00, Standard Error: 4.321 e plus 00, z value: 2.173, P r greater than absolute value of z: 0.0298.&#10;Row 2. Age. Estimate: Negative 1.643 3 minus 01, Standard Error: 8.777 e minus 02, z value: Negative 1.872, P r greater than absolute value of z: 0.012.&#10;Row 3. Sys B P. Estimate: Negative 4.675 e minus 02, Standard Error: 2.878 e minus 02, z value: Negative 1.624, P r greater than absolute value of z: 0.1043.&#10;Row 4. I (Age hat 2). Estimate: 9.489 e minus 05, Standard Error: 5.102 e minus 04, z value: 0.186, P r greater than absolute value of z: 0.8525.  &#10;Row 5. I (Age asterisk Sys B P). Estimate: 9.790 e minus 04, Standard Error: 4.481 e minus 04, z value: 2.185, P r greater than absolute value of z: 0.0289.  &#10;A text below the table reads Null deviance: 200.16 on 199 degrees of freedom and Residual deviance: 178.51 on 195 degrees of freedom. A text beside the table reads do we really need the second order term?"/>
          <p:cNvPicPr>
            <a:picLocks noGrp="1" noChangeAspect="1"/>
          </p:cNvPicPr>
          <p:nvPr>
            <p:ph type="pic" sz="quarter" idx="11"/>
          </p:nvPr>
        </p:nvPicPr>
        <p:blipFill>
          <a:blip r:embed="rId2"/>
          <a:stretch>
            <a:fillRect/>
          </a:stretch>
        </p:blipFill>
        <p:spPr>
          <a:xfrm>
            <a:off x="304800" y="2430283"/>
            <a:ext cx="8523871" cy="2855651"/>
          </a:xfrm>
          <a:prstGeom prst="rect">
            <a:avLst/>
          </a:prstGeom>
          <a:noFill/>
          <a:ln>
            <a:noFill/>
          </a:ln>
        </p:spPr>
      </p:pic>
      <p:sp>
        <p:nvSpPr>
          <p:cNvPr id="8" name="Content Placeholder 6"/>
          <p:cNvSpPr>
            <a:spLocks noGrp="1"/>
          </p:cNvSpPr>
          <p:nvPr>
            <p:ph type="body" sz="quarter" idx="10"/>
          </p:nvPr>
        </p:nvSpPr>
        <p:spPr>
          <a:xfrm>
            <a:off x="2590800" y="5257800"/>
            <a:ext cx="3678511" cy="1044916"/>
          </a:xfrm>
        </p:spPr>
        <p:txBody>
          <a:bodyPr>
            <a:normAutofit/>
          </a:bodyPr>
          <a:lstStyle/>
          <a:p>
            <a:pPr marL="0" indent="0">
              <a:spcBef>
                <a:spcPts val="624"/>
              </a:spcBef>
              <a:buNone/>
            </a:pPr>
            <a:r>
              <a:rPr lang="en-US" altLang="en-US" i="1" dirty="0">
                <a:cs typeface="Times New Roman" panose="02020603050405020304" pitchFamily="18" charset="0"/>
              </a:rPr>
              <a:t>H</a:t>
            </a:r>
            <a:r>
              <a:rPr lang="en-US" altLang="en-US" baseline="-25000" dirty="0">
                <a:cs typeface="Times New Roman" panose="02020603050405020304" pitchFamily="18" charset="0"/>
              </a:rPr>
              <a:t>0</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3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4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5 </a:t>
            </a:r>
            <a:r>
              <a:rPr lang="en-US" altLang="en-US" dirty="0">
                <a:cs typeface="Times New Roman" panose="02020603050405020304" pitchFamily="18" charset="0"/>
              </a:rPr>
              <a:t>= 0</a:t>
            </a:r>
          </a:p>
          <a:p>
            <a:pPr marL="0" indent="0">
              <a:spcBef>
                <a:spcPts val="624"/>
              </a:spcBef>
              <a:buNone/>
            </a:pPr>
            <a:r>
              <a:rPr lang="en-US" altLang="en-US" i="1" dirty="0">
                <a:cs typeface="Times New Roman" panose="02020603050405020304" pitchFamily="18" charset="0"/>
              </a:rPr>
              <a:t>H</a:t>
            </a:r>
            <a:r>
              <a:rPr lang="en-US" altLang="en-US" baseline="-25000" dirty="0">
                <a:cs typeface="Times New Roman" panose="02020603050405020304" pitchFamily="18" charset="0"/>
              </a:rPr>
              <a:t>1</a:t>
            </a:r>
            <a:r>
              <a:rPr lang="en-US" altLang="en-US" dirty="0">
                <a:cs typeface="Times New Roman" panose="02020603050405020304" pitchFamily="18" charset="0"/>
              </a:rPr>
              <a:t>: Some </a:t>
            </a:r>
            <a:r>
              <a:rPr lang="el-GR" altLang="en-US" i="1" dirty="0">
                <a:cs typeface="Times New Roman" panose="02020603050405020304" pitchFamily="18" charset="0"/>
              </a:rPr>
              <a:t>β</a:t>
            </a:r>
            <a:r>
              <a:rPr lang="en-US" altLang="en-US" i="1" baseline="-25000" dirty="0">
                <a:cs typeface="Times New Roman" panose="02020603050405020304" pitchFamily="18" charset="0"/>
              </a:rPr>
              <a:t>i</a:t>
            </a:r>
            <a:r>
              <a:rPr lang="en-US" altLang="en-US" dirty="0">
                <a:cs typeface="Times New Roman" panose="02020603050405020304" pitchFamily="18" charset="0"/>
              </a:rPr>
              <a:t> ≠ 0 for </a:t>
            </a:r>
            <a:r>
              <a:rPr lang="en-US" altLang="en-US" i="1" dirty="0">
                <a:cs typeface="Times New Roman" panose="02020603050405020304" pitchFamily="18" charset="0"/>
              </a:rPr>
              <a:t>i </a:t>
            </a:r>
            <a:r>
              <a:rPr lang="en-US" altLang="en-US" dirty="0">
                <a:cs typeface="Times New Roman" panose="02020603050405020304" pitchFamily="18" charset="0"/>
              </a:rPr>
              <a:t>&gt; </a:t>
            </a:r>
            <a:r>
              <a:rPr lang="en-US" altLang="en-US" dirty="0" smtClean="0">
                <a:cs typeface="Times New Roman" panose="02020603050405020304" pitchFamily="18" charset="0"/>
              </a:rPr>
              <a:t>2</a:t>
            </a:r>
            <a:endParaRPr lang="en-US" altLang="en-US" dirty="0">
              <a:cs typeface="Times New Roman" panose="02020603050405020304" pitchFamily="18" charset="0"/>
            </a:endParaRPr>
          </a:p>
        </p:txBody>
      </p:sp>
    </p:spTree>
    <p:extLst>
      <p:ext uri="{BB962C8B-B14F-4D97-AF65-F5344CB8AC3E}">
        <p14:creationId xmlns:p14="http://schemas.microsoft.com/office/powerpoint/2010/main" val="1034390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Full to Reduced Models</a:t>
            </a:r>
          </a:p>
        </p:txBody>
      </p:sp>
      <p:pic>
        <p:nvPicPr>
          <p:cNvPr id="11" name="Picture Placeholder 10" descr="A series of command lines with texts and an equation. The first two command lines read Prompt, l mod A B P 2 equals g l m (survive approximately equals Age plus Sys B P plus I (Age hat 2) plus I (Sys B P hat 2) plus I (Age asterisk Sys B P), family equals binomial, data equals I C U). Prompt, summary (l mod A B P 2).  A text beside the command lines read Clean. A text below the command lines read Null deviance: 200.16 on 199 degrees of freedom and Residual deviance: 174.37 on 194 degrees of freedom. The following two command lines read prompt, l mod A B P equals g l m  (survive approximately equals Age plus Age plus Sys B P, family equals binomial, data equals I C U). Prompt, summary (l mod A B P). A text beside the prompt reads Reduced. A text bellow the command lines reads Null deviance: 200.16 on 199 degrees of freedom and Residual deviance: 183.26 on 197 degrees of freedom.  An equation below the text reads Change in negative 2 log (L) equals 183.26 minus 174.37 equals 0.89 with 3 d f. The last command line at the bottom reads Prompt, 1 minus p chi square (0.89, 3). [0.03078972]."/>
          <p:cNvPicPr>
            <a:picLocks noGrp="1" noChangeAspect="1"/>
          </p:cNvPicPr>
          <p:nvPr>
            <p:ph type="pic" sz="quarter" idx="11"/>
          </p:nvPr>
        </p:nvPicPr>
        <p:blipFill>
          <a:blip r:embed="rId2"/>
          <a:stretch>
            <a:fillRect/>
          </a:stretch>
        </p:blipFill>
        <p:spPr>
          <a:xfrm>
            <a:off x="789740" y="1466197"/>
            <a:ext cx="7564520" cy="4040204"/>
          </a:xfrm>
          <a:prstGeom prst="rect">
            <a:avLst/>
          </a:prstGeom>
          <a:noFill/>
          <a:ln>
            <a:noFill/>
          </a:ln>
        </p:spPr>
      </p:pic>
      <p:sp>
        <p:nvSpPr>
          <p:cNvPr id="3" name="Content Placeholder 2"/>
          <p:cNvSpPr>
            <a:spLocks noGrp="1"/>
          </p:cNvSpPr>
          <p:nvPr>
            <p:ph idx="1"/>
          </p:nvPr>
        </p:nvSpPr>
        <p:spPr>
          <a:xfrm>
            <a:off x="543791" y="5715000"/>
            <a:ext cx="7827819" cy="469025"/>
          </a:xfrm>
        </p:spPr>
        <p:txBody>
          <a:bodyPr>
            <a:noAutofit/>
          </a:bodyPr>
          <a:lstStyle/>
          <a:p>
            <a:pPr marL="0" indent="0">
              <a:buNone/>
            </a:pPr>
            <a:r>
              <a:rPr lang="en-US" altLang="en-US" dirty="0"/>
              <a:t>This is also often called a “</a:t>
            </a:r>
            <a:r>
              <a:rPr lang="en-US" altLang="ja-JP" dirty="0"/>
              <a:t>Drop in Deviance” test</a:t>
            </a:r>
            <a:r>
              <a:rPr lang="en-US" altLang="ja-JP" dirty="0" smtClean="0"/>
              <a:t>.</a:t>
            </a:r>
            <a:endParaRPr lang="en-US" altLang="en-US" dirty="0"/>
          </a:p>
        </p:txBody>
      </p:sp>
    </p:spTree>
    <p:extLst>
      <p:ext uri="{BB962C8B-B14F-4D97-AF65-F5344CB8AC3E}">
        <p14:creationId xmlns:p14="http://schemas.microsoft.com/office/powerpoint/2010/main" val="1883575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Including a Categorical Predictor</a:t>
            </a:r>
          </a:p>
        </p:txBody>
      </p:sp>
      <p:sp>
        <p:nvSpPr>
          <p:cNvPr id="12" name="Content Placeholder 11"/>
          <p:cNvSpPr>
            <a:spLocks noGrp="1"/>
          </p:cNvSpPr>
          <p:nvPr>
            <p:ph sz="quarter" idx="10"/>
          </p:nvPr>
        </p:nvSpPr>
        <p:spPr>
          <a:xfrm>
            <a:off x="160189" y="1335202"/>
            <a:ext cx="8842324" cy="4909186"/>
          </a:xfrm>
        </p:spPr>
        <p:txBody>
          <a:bodyPr>
            <a:normAutofit fontScale="92500" lnSpcReduction="10000"/>
          </a:bodyPr>
          <a:lstStyle/>
          <a:p>
            <a:pPr marL="0" indent="0">
              <a:lnSpc>
                <a:spcPct val="110000"/>
              </a:lnSpc>
              <a:spcBef>
                <a:spcPts val="624"/>
              </a:spcBef>
              <a:buNone/>
            </a:pPr>
            <a:r>
              <a:rPr lang="en-US" altLang="en-US" sz="2800" dirty="0"/>
              <a:t>In Chapter 3, we considered regression models for a quantitative and a categorical predictor with different intercepts, slopes, and lines. We can do something similar in the setting of logistic regression</a:t>
            </a:r>
            <a:r>
              <a:rPr lang="en-US" altLang="en-US" sz="2800" dirty="0" smtClean="0"/>
              <a:t>.</a:t>
            </a:r>
          </a:p>
          <a:p>
            <a:pPr marL="0" indent="0">
              <a:lnSpc>
                <a:spcPct val="110000"/>
              </a:lnSpc>
              <a:spcBef>
                <a:spcPts val="624"/>
              </a:spcBef>
              <a:buNone/>
            </a:pPr>
            <a:r>
              <a:rPr lang="en-US" altLang="en-US" sz="2800" dirty="0"/>
              <a:t>ICU data: Response: </a:t>
            </a:r>
            <a:r>
              <a:rPr lang="en-US" altLang="en-US" sz="2800" b="1" dirty="0" smtClean="0"/>
              <a:t>Survive</a:t>
            </a:r>
            <a:endParaRPr lang="en-US" altLang="en-US" sz="2800" b="1" dirty="0"/>
          </a:p>
          <a:p>
            <a:pPr marL="0" indent="0">
              <a:lnSpc>
                <a:spcPct val="110000"/>
              </a:lnSpc>
              <a:spcBef>
                <a:spcPts val="624"/>
              </a:spcBef>
              <a:buNone/>
            </a:pPr>
            <a:r>
              <a:rPr lang="en-US" altLang="en-US" sz="2800" dirty="0"/>
              <a:t>Predictors: </a:t>
            </a:r>
            <a:r>
              <a:rPr lang="en-US" altLang="en-US" sz="2800" b="1" dirty="0"/>
              <a:t>SysBP</a:t>
            </a:r>
            <a:r>
              <a:rPr lang="en-US" altLang="en-US" sz="2800" dirty="0"/>
              <a:t> and </a:t>
            </a:r>
            <a:r>
              <a:rPr lang="en-US" altLang="en-US" sz="2800" b="1" dirty="0"/>
              <a:t>Infection</a:t>
            </a:r>
            <a:r>
              <a:rPr lang="en-US" altLang="en-US" sz="2800" dirty="0"/>
              <a:t> (a 0/1 indicator</a:t>
            </a:r>
            <a:r>
              <a:rPr lang="en-US" altLang="en-US" sz="2800" dirty="0" smtClean="0"/>
              <a:t>)</a:t>
            </a:r>
          </a:p>
          <a:p>
            <a:pPr marL="0" indent="0">
              <a:lnSpc>
                <a:spcPct val="110000"/>
              </a:lnSpc>
              <a:spcBef>
                <a:spcPts val="624"/>
              </a:spcBef>
              <a:buNone/>
              <a:defRPr/>
            </a:pPr>
            <a:r>
              <a:rPr lang="en-US" sz="2800" dirty="0">
                <a:ea typeface="ＭＳ Ｐゴシック" pitchFamily="-105" charset="-128"/>
              </a:rPr>
              <a:t>Four models:</a:t>
            </a:r>
          </a:p>
          <a:p>
            <a:pPr marL="329184" indent="420624">
              <a:lnSpc>
                <a:spcPct val="110000"/>
              </a:lnSpc>
              <a:spcBef>
                <a:spcPts val="624"/>
              </a:spcBef>
              <a:buFont typeface="+mj-lt"/>
              <a:buAutoNum type="arabicPeriod"/>
              <a:defRPr/>
            </a:pPr>
            <a:r>
              <a:rPr lang="en-US" dirty="0">
                <a:ea typeface="ＭＳ Ｐゴシック" pitchFamily="-105" charset="-128"/>
              </a:rPr>
              <a:t>Common curve</a:t>
            </a:r>
          </a:p>
          <a:p>
            <a:pPr marL="329184" indent="420624">
              <a:lnSpc>
                <a:spcPct val="110000"/>
              </a:lnSpc>
              <a:spcBef>
                <a:spcPts val="624"/>
              </a:spcBef>
              <a:buFont typeface="+mj-lt"/>
              <a:buAutoNum type="arabicPeriod"/>
              <a:defRPr/>
            </a:pPr>
            <a:r>
              <a:rPr lang="en-US" dirty="0">
                <a:ea typeface="ＭＳ Ｐゴシック" pitchFamily="-105" charset="-128"/>
              </a:rPr>
              <a:t>Different intercepts/parallel curves</a:t>
            </a:r>
          </a:p>
          <a:p>
            <a:pPr marL="329184" indent="420624">
              <a:lnSpc>
                <a:spcPct val="110000"/>
              </a:lnSpc>
              <a:spcBef>
                <a:spcPts val="624"/>
              </a:spcBef>
              <a:buFont typeface="+mj-lt"/>
              <a:buAutoNum type="arabicPeriod"/>
              <a:defRPr/>
            </a:pPr>
            <a:r>
              <a:rPr lang="en-US" dirty="0">
                <a:ea typeface="ＭＳ Ｐゴシック" pitchFamily="-105" charset="-128"/>
              </a:rPr>
              <a:t>Different slopes</a:t>
            </a:r>
          </a:p>
          <a:p>
            <a:pPr marL="329184" indent="420624">
              <a:lnSpc>
                <a:spcPct val="110000"/>
              </a:lnSpc>
              <a:spcBef>
                <a:spcPts val="624"/>
              </a:spcBef>
              <a:buFont typeface="+mj-lt"/>
              <a:buAutoNum type="arabicPeriod"/>
              <a:defRPr/>
            </a:pPr>
            <a:r>
              <a:rPr lang="en-US" dirty="0">
                <a:ea typeface="ＭＳ Ｐゴシック" pitchFamily="-105" charset="-128"/>
              </a:rPr>
              <a:t>Different </a:t>
            </a:r>
            <a:r>
              <a:rPr lang="en-US" dirty="0" smtClean="0">
                <a:ea typeface="ＭＳ Ｐゴシック" pitchFamily="-105" charset="-128"/>
              </a:rPr>
              <a:t>curves</a:t>
            </a:r>
            <a:endParaRPr lang="en-US" dirty="0">
              <a:ea typeface="ＭＳ Ｐゴシック" pitchFamily="-105" charset="-128"/>
            </a:endParaRPr>
          </a:p>
        </p:txBody>
      </p:sp>
    </p:spTree>
    <p:extLst>
      <p:ext uri="{BB962C8B-B14F-4D97-AF65-F5344CB8AC3E}">
        <p14:creationId xmlns:p14="http://schemas.microsoft.com/office/powerpoint/2010/main" val="285055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Common </a:t>
            </a:r>
            <a:r>
              <a:rPr lang="en-US" dirty="0" smtClean="0"/>
              <a:t>Curve (1 of 2)</a:t>
            </a:r>
            <a:endParaRPr lang="en-US" dirty="0"/>
          </a:p>
        </p:txBody>
      </p:sp>
      <p:sp>
        <p:nvSpPr>
          <p:cNvPr id="7" name="Content Placeholder 6"/>
          <p:cNvSpPr>
            <a:spLocks noGrp="1"/>
          </p:cNvSpPr>
          <p:nvPr>
            <p:ph idx="1"/>
          </p:nvPr>
        </p:nvSpPr>
        <p:spPr>
          <a:xfrm>
            <a:off x="243114" y="1415142"/>
            <a:ext cx="8610600" cy="525696"/>
          </a:xfrm>
        </p:spPr>
        <p:txBody>
          <a:bodyPr/>
          <a:lstStyle/>
          <a:p>
            <a:pPr marL="0" indent="0">
              <a:buNone/>
            </a:pPr>
            <a:r>
              <a:rPr lang="en-US" dirty="0"/>
              <a:t>log(</a:t>
            </a:r>
            <a:r>
              <a:rPr lang="en-US" i="1" dirty="0"/>
              <a:t>odds survive</a:t>
            </a:r>
            <a:r>
              <a:rPr lang="en-US" dirty="0"/>
              <a:t>) = </a:t>
            </a:r>
            <a:r>
              <a:rPr lang="el-GR" i="1" dirty="0"/>
              <a:t>β</a:t>
            </a:r>
            <a:r>
              <a:rPr lang="en-US" baseline="-25000" dirty="0"/>
              <a:t>0 </a:t>
            </a:r>
            <a:r>
              <a:rPr lang="en-US" dirty="0"/>
              <a:t>+ </a:t>
            </a:r>
            <a:r>
              <a:rPr lang="el-GR" i="1" dirty="0"/>
              <a:t>β</a:t>
            </a:r>
            <a:r>
              <a:rPr lang="en-US" baseline="-25000" dirty="0" smtClean="0"/>
              <a:t>1</a:t>
            </a:r>
            <a:r>
              <a:rPr lang="en-US" i="1" dirty="0" smtClean="0"/>
              <a:t>SysBP</a:t>
            </a:r>
            <a:endParaRPr lang="en-US" i="1" dirty="0"/>
          </a:p>
        </p:txBody>
      </p:sp>
      <p:pic>
        <p:nvPicPr>
          <p:cNvPr id="15" name="Picture Placeholder 14" descr="Two command lines and a table. The command lines read as follows: &#10;Prompt, l mod Common equals g l m (Survive approximately equals Sys B P, family equals binomial, data equals I C U).&#10;Prompt, summary (l mod Common).&#10;The table has two rows and four columns with the column headers that read Estimate, Standard Error, z value, and P r greater than absolute value of z. The data presented are as follows: &#10;Row 1. Intercept. Estimate: Negative 0.777195, Standard Error: 0.757375, z value: Negative 1.026, P r greater than absolute value of z: 0.30481.&#10;Row 2. Sys B P. Estimate: 0.017019, Standard Error: 0.006001, z value: 2.836, P r greater than absolute value of z: 0.00456 two asterisks.&#10;Null deviance: 200.16 on 199 degrees of freedom and Residual deviance: 191 34 on 198 degrees of freedom."/>
          <p:cNvPicPr>
            <a:picLocks noGrp="1" noChangeAspect="1"/>
          </p:cNvPicPr>
          <p:nvPr>
            <p:ph type="pic" sz="quarter" idx="11"/>
          </p:nvPr>
        </p:nvPicPr>
        <p:blipFill>
          <a:blip r:embed="rId2"/>
          <a:stretch>
            <a:fillRect/>
          </a:stretch>
        </p:blipFill>
        <p:spPr>
          <a:xfrm>
            <a:off x="161925" y="2825281"/>
            <a:ext cx="8696132" cy="2312338"/>
          </a:xfrm>
          <a:prstGeom prst="rect">
            <a:avLst/>
          </a:prstGeom>
          <a:noFill/>
          <a:ln>
            <a:noFill/>
          </a:ln>
        </p:spPr>
      </p:pic>
    </p:spTree>
    <p:extLst>
      <p:ext uri="{BB962C8B-B14F-4D97-AF65-F5344CB8AC3E}">
        <p14:creationId xmlns:p14="http://schemas.microsoft.com/office/powerpoint/2010/main" val="975444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Common </a:t>
            </a:r>
            <a:r>
              <a:rPr lang="en-US" dirty="0" smtClean="0"/>
              <a:t>Curve (2 of 2)</a:t>
            </a:r>
            <a:endParaRPr lang="en-US" dirty="0"/>
          </a:p>
        </p:txBody>
      </p:sp>
      <p:sp>
        <p:nvSpPr>
          <p:cNvPr id="7" name="Content Placeholder 6"/>
          <p:cNvSpPr>
            <a:spLocks noGrp="1"/>
          </p:cNvSpPr>
          <p:nvPr>
            <p:ph idx="1"/>
          </p:nvPr>
        </p:nvSpPr>
        <p:spPr>
          <a:xfrm>
            <a:off x="243114" y="1415142"/>
            <a:ext cx="8610600" cy="515448"/>
          </a:xfrm>
        </p:spPr>
        <p:txBody>
          <a:bodyPr>
            <a:normAutofit/>
          </a:bodyPr>
          <a:lstStyle/>
          <a:p>
            <a:pPr marL="0" indent="0">
              <a:buNone/>
            </a:pPr>
            <a:r>
              <a:rPr lang="en-US" dirty="0"/>
              <a:t>Plot the </a:t>
            </a:r>
            <a:r>
              <a:rPr lang="en-US" dirty="0" err="1"/>
              <a:t>logit</a:t>
            </a:r>
            <a:r>
              <a:rPr lang="en-US" dirty="0"/>
              <a:t> curve for using only SysBP</a:t>
            </a:r>
          </a:p>
        </p:txBody>
      </p:sp>
      <p:pic>
        <p:nvPicPr>
          <p:cNvPr id="13" name="Picture Placeholder 12" descr="Two command lines. The command lines read as follows: Prompt, plot (jitter (Survive, 0.1) approximately equals Sys B P, data equals I C U, y lab equals “Proportion Survive)”).&#10;Prompt, curve (predict (l mod Common, data .frame (Sys B P equals x), ype equals “response”), add equals TRUE)."/>
          <p:cNvPicPr>
            <a:picLocks noGrp="1" noChangeAspect="1"/>
          </p:cNvPicPr>
          <p:nvPr>
            <p:ph type="pic" sz="quarter" idx="11"/>
          </p:nvPr>
        </p:nvPicPr>
        <p:blipFill>
          <a:blip r:embed="rId2"/>
          <a:stretch>
            <a:fillRect/>
          </a:stretch>
        </p:blipFill>
        <p:spPr>
          <a:xfrm>
            <a:off x="231392" y="2063247"/>
            <a:ext cx="8727212" cy="565653"/>
          </a:xfrm>
          <a:prstGeom prst="rect">
            <a:avLst/>
          </a:prstGeom>
          <a:noFill/>
          <a:ln>
            <a:noFill/>
          </a:ln>
        </p:spPr>
      </p:pic>
      <p:pic>
        <p:nvPicPr>
          <p:cNvPr id="14" name="Picture Placeholder 13" descr="A scatterplot correlating Sys B P and proportion Survive shows two groups of points and an upward slopping curve. The horizontal axis plots the values of Sys B P and the vertical axis plots the values of Proportion survive. Both the groups of points are in a straight path that is parallel to the horizontal axis. One group of points extents from 50 mark to 225 mark along the horizontal axis with 0.95 to 1.05 proportion survive. The other group of points extends from 35 mark to 260 mark along the horizontal axis with negative 0.05 to 0.05 proportion survive. The curve begins from (35, 0.45), slopes upwards, and terminates at (260, 0.95)."/>
          <p:cNvPicPr>
            <a:picLocks noGrp="1" noChangeAspect="1"/>
          </p:cNvPicPr>
          <p:nvPr>
            <p:ph type="pic" sz="quarter" idx="13"/>
          </p:nvPr>
        </p:nvPicPr>
        <p:blipFill>
          <a:blip r:embed="rId3"/>
          <a:stretch>
            <a:fillRect/>
          </a:stretch>
        </p:blipFill>
        <p:spPr>
          <a:xfrm>
            <a:off x="1639803" y="2761549"/>
            <a:ext cx="5626269" cy="3503847"/>
          </a:xfrm>
          <a:prstGeom prst="rect">
            <a:avLst/>
          </a:prstGeom>
          <a:noFill/>
          <a:ln>
            <a:noFill/>
          </a:ln>
        </p:spPr>
      </p:pic>
    </p:spTree>
    <p:extLst>
      <p:ext uri="{BB962C8B-B14F-4D97-AF65-F5344CB8AC3E}">
        <p14:creationId xmlns:p14="http://schemas.microsoft.com/office/powerpoint/2010/main" val="1478966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Parallel </a:t>
            </a:r>
            <a:r>
              <a:rPr lang="en-US" dirty="0" smtClean="0"/>
              <a:t>Curves (1 of 2)</a:t>
            </a:r>
            <a:endParaRPr lang="en-US" dirty="0"/>
          </a:p>
        </p:txBody>
      </p:sp>
      <p:sp>
        <p:nvSpPr>
          <p:cNvPr id="3" name="Content Placeholder 2"/>
          <p:cNvSpPr>
            <a:spLocks noGrp="1"/>
          </p:cNvSpPr>
          <p:nvPr>
            <p:ph idx="1"/>
          </p:nvPr>
        </p:nvSpPr>
        <p:spPr>
          <a:xfrm>
            <a:off x="243114" y="1415142"/>
            <a:ext cx="8610600" cy="525696"/>
          </a:xfrm>
        </p:spPr>
        <p:txBody>
          <a:bodyPr/>
          <a:lstStyle/>
          <a:p>
            <a:pPr marL="0" indent="0">
              <a:buNone/>
            </a:pPr>
            <a:r>
              <a:rPr lang="en-US" altLang="en-US" dirty="0"/>
              <a:t>log(</a:t>
            </a:r>
            <a:r>
              <a:rPr lang="en-US" altLang="en-US" i="1" dirty="0"/>
              <a:t>odds survive</a:t>
            </a:r>
            <a:r>
              <a:rPr lang="en-US" altLang="en-US" dirty="0"/>
              <a:t>) = </a:t>
            </a:r>
            <a:r>
              <a:rPr lang="el-GR" altLang="en-US" i="1" dirty="0">
                <a:cs typeface="Times New Roman" panose="02020603050405020304" pitchFamily="18" charset="0"/>
              </a:rPr>
              <a:t>β</a:t>
            </a:r>
            <a:r>
              <a:rPr lang="en-US" altLang="en-US" baseline="-25000" dirty="0">
                <a:cs typeface="Times New Roman" panose="02020603050405020304" pitchFamily="18" charset="0"/>
              </a:rPr>
              <a:t>0 </a:t>
            </a:r>
            <a:r>
              <a:rPr lang="en-US" altLang="en-US" dirty="0">
                <a:cs typeface="Times New Roman" panose="02020603050405020304" pitchFamily="18" charset="0"/>
              </a:rPr>
              <a:t>+</a:t>
            </a:r>
            <a:r>
              <a:rPr lang="el-GR" altLang="en-US" i="1" dirty="0">
                <a:cs typeface="Times New Roman" panose="02020603050405020304" pitchFamily="18" charset="0"/>
              </a:rPr>
              <a:t> β</a:t>
            </a:r>
            <a:r>
              <a:rPr lang="en-US" altLang="en-US" baseline="-25000" dirty="0">
                <a:cs typeface="Times New Roman" panose="02020603050405020304" pitchFamily="18" charset="0"/>
              </a:rPr>
              <a:t>1</a:t>
            </a:r>
            <a:r>
              <a:rPr lang="en-US" altLang="en-US" dirty="0">
                <a:cs typeface="Times New Roman" panose="02020603050405020304" pitchFamily="18" charset="0"/>
              </a:rPr>
              <a:t>SysBP + </a:t>
            </a:r>
            <a:r>
              <a:rPr lang="el-GR" altLang="en-US" i="1" dirty="0">
                <a:cs typeface="Times New Roman" panose="02020603050405020304" pitchFamily="18" charset="0"/>
              </a:rPr>
              <a:t>β</a:t>
            </a:r>
            <a:r>
              <a:rPr lang="en-US" altLang="en-US" baseline="-25000" dirty="0" smtClean="0">
                <a:cs typeface="Times New Roman" panose="02020603050405020304" pitchFamily="18" charset="0"/>
              </a:rPr>
              <a:t>2</a:t>
            </a:r>
            <a:r>
              <a:rPr lang="en-US" altLang="en-US" dirty="0" smtClean="0">
                <a:cs typeface="Times New Roman" panose="02020603050405020304" pitchFamily="18" charset="0"/>
              </a:rPr>
              <a:t>Infection</a:t>
            </a:r>
            <a:endParaRPr lang="en-US" altLang="en-US" dirty="0"/>
          </a:p>
        </p:txBody>
      </p:sp>
      <p:pic>
        <p:nvPicPr>
          <p:cNvPr id="11" name="Picture Placeholder 10" descr="Two command lines and a table. The command lines read as follows: &#10;Prompt, l mod Parallel equals g l m (Survive approximately equals Sys B P plus Infection, family equals binomial, data equals I C U).&#10;Prompt, summary (l mod Parallel).&#10;The table has three rows and four columns with the column headers that read Estimate, Standard Error, z value, and P r greater than absolute value of z. The data presented are as follows: &#10;Row 1. Intercept. Estimate: Negative 0.12369, Standard Error: 0.83645, z value: Negative 0.184, P r greater than absolute value of z: 0.8824.&#10;Row 2. Sys B P. Estimate: 0.017019, Standard Error: 0.006001, z value: 2.836, P r greater than absolute value of z: 0.00456 asterisk.&#10;Row 2. Infection. Estimate: Negative 0.72857, Standard Error: 0.37311, z value: negative 1.953, P r greater than absolute value of z: 0.0509.&#10;Null deviance: 200.16 on 199 degrees of freedom and Residual deviance: 187.48 on 197 degrees of freedom."/>
          <p:cNvPicPr>
            <a:picLocks noGrp="1" noChangeAspect="1"/>
          </p:cNvPicPr>
          <p:nvPr>
            <p:ph type="pic" sz="quarter" idx="16"/>
          </p:nvPr>
        </p:nvPicPr>
        <p:blipFill>
          <a:blip r:embed="rId2"/>
          <a:stretch>
            <a:fillRect/>
          </a:stretch>
        </p:blipFill>
        <p:spPr>
          <a:xfrm>
            <a:off x="194403" y="2327774"/>
            <a:ext cx="8720997" cy="2567192"/>
          </a:xfrm>
          <a:prstGeom prst="rect">
            <a:avLst/>
          </a:prstGeom>
          <a:noFill/>
          <a:ln>
            <a:noFill/>
          </a:ln>
        </p:spPr>
      </p:pic>
      <p:sp>
        <p:nvSpPr>
          <p:cNvPr id="6" name="Content Placeholder 2"/>
          <p:cNvSpPr>
            <a:spLocks noGrp="1"/>
          </p:cNvSpPr>
          <p:nvPr>
            <p:ph type="body" sz="quarter" idx="10"/>
          </p:nvPr>
        </p:nvSpPr>
        <p:spPr>
          <a:xfrm>
            <a:off x="228600" y="5158700"/>
            <a:ext cx="8673738" cy="503802"/>
          </a:xfrm>
        </p:spPr>
        <p:txBody>
          <a:bodyPr>
            <a:noAutofit/>
          </a:bodyPr>
          <a:lstStyle/>
          <a:p>
            <a:pPr marL="0" indent="0">
              <a:buNone/>
            </a:pPr>
            <a:r>
              <a:rPr lang="en-US" dirty="0"/>
              <a:t>Note: “Parallel” is in the linear log(odds) </a:t>
            </a:r>
            <a:r>
              <a:rPr lang="en-US" dirty="0" smtClean="0"/>
              <a:t>scale</a:t>
            </a:r>
          </a:p>
        </p:txBody>
      </p:sp>
    </p:spTree>
    <p:extLst>
      <p:ext uri="{BB962C8B-B14F-4D97-AF65-F5344CB8AC3E}">
        <p14:creationId xmlns:p14="http://schemas.microsoft.com/office/powerpoint/2010/main" val="2295633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Parallel </a:t>
            </a:r>
            <a:r>
              <a:rPr lang="en-US" dirty="0" smtClean="0"/>
              <a:t>Curves (2 of 2)</a:t>
            </a:r>
            <a:endParaRPr lang="en-US" dirty="0"/>
          </a:p>
        </p:txBody>
      </p:sp>
      <p:sp>
        <p:nvSpPr>
          <p:cNvPr id="7" name="Content Placeholder 6"/>
          <p:cNvSpPr>
            <a:spLocks noGrp="1"/>
          </p:cNvSpPr>
          <p:nvPr>
            <p:ph idx="1"/>
          </p:nvPr>
        </p:nvSpPr>
        <p:spPr>
          <a:xfrm>
            <a:off x="243114" y="1371600"/>
            <a:ext cx="8610600" cy="468589"/>
          </a:xfrm>
        </p:spPr>
        <p:txBody>
          <a:bodyPr>
            <a:normAutofit lnSpcReduction="10000"/>
          </a:bodyPr>
          <a:lstStyle/>
          <a:p>
            <a:pPr marL="0" indent="0">
              <a:buNone/>
            </a:pPr>
            <a:r>
              <a:rPr lang="en-US" dirty="0"/>
              <a:t>Plot the </a:t>
            </a:r>
            <a:r>
              <a:rPr lang="en-US" dirty="0" err="1"/>
              <a:t>logit</a:t>
            </a:r>
            <a:r>
              <a:rPr lang="en-US" dirty="0"/>
              <a:t> curve for using </a:t>
            </a:r>
            <a:r>
              <a:rPr lang="en-US" b="1" dirty="0"/>
              <a:t>SysBP</a:t>
            </a:r>
            <a:r>
              <a:rPr lang="en-US" dirty="0"/>
              <a:t> and </a:t>
            </a:r>
            <a:r>
              <a:rPr lang="en-US" b="1" dirty="0"/>
              <a:t>Infection</a:t>
            </a:r>
          </a:p>
        </p:txBody>
      </p:sp>
      <p:pic>
        <p:nvPicPr>
          <p:cNvPr id="3" name="Picture Placeholder 2" descr="Three command lines. The command lines read as follows: &#10;Prompt, Plot (jitter (Survive, 0.1) approximately equals Sys B P, data equals I C U, y lab equals “Proportion Survive)”).&#10;Prompt, curve (predict (l mod Parallel, data .frame (Sys B P equals x, Infection equals 0), type equals “response”), col equals 1 add equals TRUE).&#10;Prompt, curve (Predict (l mod Parallel, data. Frame (Sys B P equals x, Infection equals 1), type equals “response”), col equals 2, add equals TRUE)."/>
          <p:cNvPicPr>
            <a:picLocks noGrp="1" noChangeAspect="1"/>
          </p:cNvPicPr>
          <p:nvPr>
            <p:ph type="pic" sz="quarter" idx="11"/>
          </p:nvPr>
        </p:nvPicPr>
        <p:blipFill>
          <a:blip r:embed="rId2"/>
          <a:stretch>
            <a:fillRect/>
          </a:stretch>
        </p:blipFill>
        <p:spPr>
          <a:xfrm>
            <a:off x="359904" y="1933299"/>
            <a:ext cx="7564896" cy="1053817"/>
          </a:xfrm>
          <a:prstGeom prst="rect">
            <a:avLst/>
          </a:prstGeom>
          <a:noFill/>
          <a:ln>
            <a:noFill/>
          </a:ln>
        </p:spPr>
      </p:pic>
      <p:pic>
        <p:nvPicPr>
          <p:cNvPr id="5" name="Picture Placeholder 4" descr="A scatterplot correlating Sys B P versus Proportion Survive shows two groups of points and two upward (positive) sloping curves. The horizontal axis plots the values of Sys B P and the vertical axis plots the values of Proportion survive. Combinations of two groups of points are plotted in two different paths that are parallel to the horizontal axis. One path lies beside the 1.0 mark along the vertical axis and the points are plotted between 40 mark and 220 mark along he the horizontal axis. The other path lies beside the 0.0 mark on the vertical axis and the points are plotted between 35 mark and 255 mark along the horizontal axis. One of the curve slopes upward from (35, 0.4) to (255, 0.9) and the other curve slopes upwards from (35, 0.6) to (255, 0.92)."/>
          <p:cNvPicPr>
            <a:picLocks noGrp="1" noChangeAspect="1"/>
          </p:cNvPicPr>
          <p:nvPr>
            <p:ph type="pic" sz="quarter" idx="13"/>
          </p:nvPr>
        </p:nvPicPr>
        <p:blipFill>
          <a:blip r:embed="rId3"/>
          <a:stretch>
            <a:fillRect/>
          </a:stretch>
        </p:blipFill>
        <p:spPr>
          <a:xfrm>
            <a:off x="1524000" y="3048000"/>
            <a:ext cx="5176214" cy="3216194"/>
          </a:xfrm>
          <a:prstGeom prst="rect">
            <a:avLst/>
          </a:prstGeom>
          <a:noFill/>
          <a:ln>
            <a:noFill/>
          </a:ln>
        </p:spPr>
      </p:pic>
    </p:spTree>
    <p:extLst>
      <p:ext uri="{BB962C8B-B14F-4D97-AF65-F5344CB8AC3E}">
        <p14:creationId xmlns:p14="http://schemas.microsoft.com/office/powerpoint/2010/main" val="2965722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Different </a:t>
            </a:r>
            <a:r>
              <a:rPr lang="en-US" dirty="0" smtClean="0"/>
              <a:t>Slopes (1 of 2)</a:t>
            </a:r>
            <a:endParaRPr lang="en-US" dirty="0"/>
          </a:p>
        </p:txBody>
      </p:sp>
      <p:sp>
        <p:nvSpPr>
          <p:cNvPr id="3" name="Content Placeholder 2"/>
          <p:cNvSpPr>
            <a:spLocks noGrp="1"/>
          </p:cNvSpPr>
          <p:nvPr>
            <p:ph idx="1"/>
          </p:nvPr>
        </p:nvSpPr>
        <p:spPr>
          <a:xfrm>
            <a:off x="243114" y="1558654"/>
            <a:ext cx="8610600" cy="574946"/>
          </a:xfrm>
        </p:spPr>
        <p:txBody>
          <a:bodyPr/>
          <a:lstStyle/>
          <a:p>
            <a:pPr marL="0" indent="0">
              <a:buNone/>
            </a:pPr>
            <a:r>
              <a:rPr lang="en-US" altLang="en-US" dirty="0"/>
              <a:t>log(</a:t>
            </a:r>
            <a:r>
              <a:rPr lang="en-US" altLang="en-US" i="1" dirty="0"/>
              <a:t>odds survive</a:t>
            </a:r>
            <a:r>
              <a:rPr lang="en-US" altLang="en-US" dirty="0"/>
              <a:t>) = </a:t>
            </a:r>
            <a:r>
              <a:rPr lang="el-GR" altLang="en-US" i="1" dirty="0">
                <a:cs typeface="Times New Roman" panose="02020603050405020304" pitchFamily="18" charset="0"/>
              </a:rPr>
              <a:t>β</a:t>
            </a:r>
            <a:r>
              <a:rPr lang="en-US" altLang="en-US" baseline="-25000" dirty="0">
                <a:cs typeface="Times New Roman" panose="02020603050405020304" pitchFamily="18" charset="0"/>
              </a:rPr>
              <a:t>0 </a:t>
            </a:r>
            <a:r>
              <a:rPr lang="en-US" altLang="en-US" dirty="0">
                <a:cs typeface="Times New Roman" panose="02020603050405020304" pitchFamily="18" charset="0"/>
              </a:rPr>
              <a:t>+</a:t>
            </a:r>
            <a:r>
              <a:rPr lang="el-GR" altLang="en-US" i="1" dirty="0">
                <a:cs typeface="Times New Roman" panose="02020603050405020304" pitchFamily="18" charset="0"/>
              </a:rPr>
              <a:t> β</a:t>
            </a:r>
            <a:r>
              <a:rPr lang="en-US" altLang="en-US" baseline="-25000" dirty="0">
                <a:cs typeface="Times New Roman" panose="02020603050405020304" pitchFamily="18" charset="0"/>
              </a:rPr>
              <a:t>1</a:t>
            </a:r>
            <a:r>
              <a:rPr lang="en-US" altLang="en-US" dirty="0">
                <a:cs typeface="Times New Roman" panose="02020603050405020304" pitchFamily="18" charset="0"/>
              </a:rPr>
              <a:t>SysBP + </a:t>
            </a:r>
            <a:r>
              <a:rPr lang="el-GR" altLang="en-US" i="1" dirty="0">
                <a:cs typeface="Times New Roman" panose="02020603050405020304" pitchFamily="18" charset="0"/>
              </a:rPr>
              <a:t>β</a:t>
            </a:r>
            <a:r>
              <a:rPr lang="en-US" altLang="en-US" baseline="-25000" dirty="0">
                <a:cs typeface="Times New Roman" panose="02020603050405020304" pitchFamily="18" charset="0"/>
              </a:rPr>
              <a:t>2</a:t>
            </a:r>
            <a:r>
              <a:rPr lang="en-US" altLang="en-US" i="1" dirty="0">
                <a:cs typeface="Times New Roman" panose="02020603050405020304" pitchFamily="18" charset="0"/>
              </a:rPr>
              <a:t>SysBP × </a:t>
            </a:r>
            <a:r>
              <a:rPr lang="en-US" altLang="en-US" dirty="0">
                <a:cs typeface="Times New Roman" panose="02020603050405020304" pitchFamily="18" charset="0"/>
              </a:rPr>
              <a:t>Infection</a:t>
            </a:r>
            <a:endParaRPr lang="en-US" altLang="en-US" dirty="0"/>
          </a:p>
        </p:txBody>
      </p:sp>
      <p:pic>
        <p:nvPicPr>
          <p:cNvPr id="9" name="Picture Placeholder 8" descr="Two command lines and a table. The command lines read as follows: &#10;Prompt, l mod Slopes equals g l m (Survive approximately equals Sys B P plus Sys B P: Infection, family equals binomial, data equals I C U).&#10;Prompt, summary (l mod Common).&#10;The table has three rows and four columns with the column headers that read Estimate, Standard Error, z value, and P r greater than absolute value of z. The data presented are as follows: &#10;Row 1. Intercept. Estimate: Negative 0.602523, Standard Error: 0.772136, z value: Negative 0.780, P r greater than absolute value of z: 0.43519.&#10;Row 2. Sys B P. Estimate: 0.017741, Standard Error: 0.006139, z value: 2.890, P r greater than absolute value of z: 0.00385 two asterisks.&#10;Row 3. Sys B P: Infection. Estimate: Negative 004578, Standard Error: 0.002907, z value: Negative 1.575, P r greater than absolute value of z: 0.11527.&#10;Null deviance: 200.16 on 199 degrees of freedom and Residual deviance: 188.87 on 197 degrees of freedom."/>
          <p:cNvPicPr>
            <a:picLocks noGrp="1" noChangeAspect="1"/>
          </p:cNvPicPr>
          <p:nvPr>
            <p:ph type="pic" sz="quarter" idx="16"/>
          </p:nvPr>
        </p:nvPicPr>
        <p:blipFill>
          <a:blip r:embed="rId2"/>
          <a:stretch>
            <a:fillRect/>
          </a:stretch>
        </p:blipFill>
        <p:spPr>
          <a:xfrm>
            <a:off x="241070" y="2438400"/>
            <a:ext cx="8519453" cy="2754867"/>
          </a:xfrm>
          <a:prstGeom prst="rect">
            <a:avLst/>
          </a:prstGeom>
          <a:noFill/>
          <a:ln>
            <a:noFill/>
          </a:ln>
        </p:spPr>
      </p:pic>
      <p:sp>
        <p:nvSpPr>
          <p:cNvPr id="6" name="Content Placeholder 2"/>
          <p:cNvSpPr>
            <a:spLocks noGrp="1"/>
          </p:cNvSpPr>
          <p:nvPr>
            <p:ph type="body" sz="quarter" idx="10"/>
          </p:nvPr>
        </p:nvSpPr>
        <p:spPr>
          <a:xfrm>
            <a:off x="2117420" y="5541818"/>
            <a:ext cx="4896098" cy="554182"/>
          </a:xfrm>
        </p:spPr>
        <p:txBody>
          <a:bodyPr>
            <a:noAutofit/>
          </a:bodyPr>
          <a:lstStyle/>
          <a:p>
            <a:pPr marL="0" indent="0">
              <a:buNone/>
            </a:pPr>
            <a:r>
              <a:rPr lang="en-US" dirty="0"/>
              <a:t>(This is rarely done in practice)</a:t>
            </a:r>
          </a:p>
        </p:txBody>
      </p:sp>
    </p:spTree>
    <p:extLst>
      <p:ext uri="{BB962C8B-B14F-4D97-AF65-F5344CB8AC3E}">
        <p14:creationId xmlns:p14="http://schemas.microsoft.com/office/powerpoint/2010/main" val="3265900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Different </a:t>
            </a:r>
            <a:r>
              <a:rPr lang="en-US" dirty="0" smtClean="0"/>
              <a:t>Slopes (2 of 2)</a:t>
            </a:r>
            <a:endParaRPr lang="en-US" dirty="0"/>
          </a:p>
        </p:txBody>
      </p:sp>
      <p:sp>
        <p:nvSpPr>
          <p:cNvPr id="7" name="Content Placeholder 6"/>
          <p:cNvSpPr>
            <a:spLocks noGrp="1"/>
          </p:cNvSpPr>
          <p:nvPr>
            <p:ph idx="1"/>
          </p:nvPr>
        </p:nvSpPr>
        <p:spPr>
          <a:xfrm>
            <a:off x="243114" y="1371600"/>
            <a:ext cx="8610600" cy="468589"/>
          </a:xfrm>
        </p:spPr>
        <p:txBody>
          <a:bodyPr>
            <a:normAutofit lnSpcReduction="10000"/>
          </a:bodyPr>
          <a:lstStyle/>
          <a:p>
            <a:pPr marL="0" indent="0">
              <a:buNone/>
            </a:pPr>
            <a:r>
              <a:rPr lang="en-US" dirty="0"/>
              <a:t>Plot the </a:t>
            </a:r>
            <a:r>
              <a:rPr lang="en-US" dirty="0" err="1"/>
              <a:t>logit</a:t>
            </a:r>
            <a:r>
              <a:rPr lang="en-US" dirty="0"/>
              <a:t> curve for using </a:t>
            </a:r>
            <a:r>
              <a:rPr lang="en-US" b="1" dirty="0"/>
              <a:t>SysBP + SysBP:Infection</a:t>
            </a:r>
          </a:p>
        </p:txBody>
      </p:sp>
      <p:pic>
        <p:nvPicPr>
          <p:cNvPr id="4" name="Picture Placeholder 3" descr="Three command lines. The command lines read as follows: &#10;Prompt, Plot (jitter (Survive, 0.1) approximately equals Sys B P, data equals I C U, y lab equals “Proportion Survive)” col equals Infection plus 1).&#10;Prompt, curve (predict (l mod Slopes, data .frame (Sys B P equals x, Infection equals 0), type equals “response”), col equals 1 add equals TRUE).&#10;Prompt, curve (Predict (l mod Slopes, data. frame (Sys B P equals x, Infection equals 1), type equals “response”), col equals 2, add equals TRUE)."/>
          <p:cNvPicPr>
            <a:picLocks noGrp="1" noChangeAspect="1"/>
          </p:cNvPicPr>
          <p:nvPr>
            <p:ph type="pic" sz="quarter" idx="11"/>
          </p:nvPr>
        </p:nvPicPr>
        <p:blipFill>
          <a:blip r:embed="rId2"/>
          <a:stretch>
            <a:fillRect/>
          </a:stretch>
        </p:blipFill>
        <p:spPr>
          <a:xfrm>
            <a:off x="322430" y="1949680"/>
            <a:ext cx="8440570" cy="1383502"/>
          </a:xfrm>
          <a:prstGeom prst="rect">
            <a:avLst/>
          </a:prstGeom>
          <a:noFill/>
          <a:ln>
            <a:noFill/>
          </a:ln>
        </p:spPr>
      </p:pic>
      <p:pic>
        <p:nvPicPr>
          <p:cNvPr id="9" name="Picture Placeholder 8" descr="A scatterplot correlating Sys B P and Proportion Survive shows two groups of points and two upward (positive) sloping curves. The horizontal axis plots the values of Sys B P and the vertical axis plots the values of Proportion survive. Combinations of the two groups of points are plotted in two different paths that are parallel to the horizontal axis. One path lies beside the 1.0 mark along the vertical axis and the points are plotted between 45 mark and 225 mark along he the horizontal axis. The other path lies beside the 0.0 mark on the vertical axis and the points are plotted between 35 mark and 255 mark along the horizontal axis. One curve slopes upward from (35, 0.45) to (255, 0.9) and the other curve slopes upwards from (35, 0.5) to (255, 0.95)."/>
          <p:cNvPicPr>
            <a:picLocks noGrp="1" noChangeAspect="1"/>
          </p:cNvPicPr>
          <p:nvPr>
            <p:ph type="pic" sz="quarter" idx="13"/>
          </p:nvPr>
        </p:nvPicPr>
        <p:blipFill>
          <a:blip r:embed="rId3"/>
          <a:stretch>
            <a:fillRect/>
          </a:stretch>
        </p:blipFill>
        <p:spPr>
          <a:xfrm>
            <a:off x="2096540" y="3412966"/>
            <a:ext cx="4522246" cy="2818731"/>
          </a:xfrm>
          <a:prstGeom prst="rect">
            <a:avLst/>
          </a:prstGeom>
          <a:noFill/>
          <a:ln>
            <a:noFill/>
          </a:ln>
        </p:spPr>
      </p:pic>
    </p:spTree>
    <p:extLst>
      <p:ext uri="{BB962C8B-B14F-4D97-AF65-F5344CB8AC3E}">
        <p14:creationId xmlns:p14="http://schemas.microsoft.com/office/powerpoint/2010/main" val="3969526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Two Different </a:t>
            </a:r>
            <a:r>
              <a:rPr lang="en-US" dirty="0" smtClean="0"/>
              <a:t>Curves (1 of 2)</a:t>
            </a:r>
            <a:endParaRPr lang="en-US" dirty="0"/>
          </a:p>
        </p:txBody>
      </p:sp>
      <p:sp>
        <p:nvSpPr>
          <p:cNvPr id="7" name="Content Placeholder 6"/>
          <p:cNvSpPr>
            <a:spLocks noGrp="1"/>
          </p:cNvSpPr>
          <p:nvPr>
            <p:ph idx="1"/>
          </p:nvPr>
        </p:nvSpPr>
        <p:spPr>
          <a:xfrm>
            <a:off x="243114" y="1371600"/>
            <a:ext cx="8596086" cy="1066800"/>
          </a:xfrm>
        </p:spPr>
        <p:txBody>
          <a:bodyPr>
            <a:noAutofit/>
          </a:bodyPr>
          <a:lstStyle/>
          <a:p>
            <a:pPr marL="2909888" indent="-2909888">
              <a:buNone/>
            </a:pPr>
            <a:r>
              <a:rPr lang="en-US" altLang="en-US" dirty="0"/>
              <a:t>log(</a:t>
            </a:r>
            <a:r>
              <a:rPr lang="en-US" altLang="en-US" i="1" dirty="0"/>
              <a:t>odds survive</a:t>
            </a:r>
            <a:r>
              <a:rPr lang="en-US" altLang="en-US" dirty="0"/>
              <a:t>) = </a:t>
            </a:r>
            <a:r>
              <a:rPr lang="el-GR" altLang="en-US" i="1" dirty="0">
                <a:cs typeface="Times New Roman" panose="02020603050405020304" pitchFamily="18" charset="0"/>
              </a:rPr>
              <a:t>β</a:t>
            </a:r>
            <a:r>
              <a:rPr lang="en-US" altLang="en-US" baseline="-25000" dirty="0">
                <a:cs typeface="Times New Roman" panose="02020603050405020304" pitchFamily="18" charset="0"/>
              </a:rPr>
              <a:t>0 </a:t>
            </a:r>
            <a:r>
              <a:rPr lang="en-US" altLang="en-US" dirty="0">
                <a:cs typeface="Times New Roman" panose="02020603050405020304" pitchFamily="18" charset="0"/>
              </a:rPr>
              <a:t>+</a:t>
            </a:r>
            <a:r>
              <a:rPr lang="el-GR" altLang="en-US" i="1" dirty="0">
                <a:cs typeface="Times New Roman" panose="02020603050405020304" pitchFamily="18" charset="0"/>
              </a:rPr>
              <a:t> β</a:t>
            </a:r>
            <a:r>
              <a:rPr lang="en-US" altLang="en-US" baseline="-25000" dirty="0">
                <a:cs typeface="Times New Roman" panose="02020603050405020304" pitchFamily="18" charset="0"/>
              </a:rPr>
              <a:t>1</a:t>
            </a:r>
            <a:r>
              <a:rPr lang="en-US" altLang="en-US" dirty="0">
                <a:cs typeface="Times New Roman" panose="02020603050405020304" pitchFamily="18" charset="0"/>
              </a:rPr>
              <a:t>SysBP + </a:t>
            </a:r>
            <a:r>
              <a:rPr lang="el-GR" altLang="en-US" i="1" dirty="0">
                <a:cs typeface="Times New Roman" panose="02020603050405020304" pitchFamily="18" charset="0"/>
              </a:rPr>
              <a:t>β</a:t>
            </a:r>
            <a:r>
              <a:rPr lang="en-US" altLang="en-US" baseline="-25000" dirty="0">
                <a:cs typeface="Times New Roman" panose="02020603050405020304" pitchFamily="18" charset="0"/>
              </a:rPr>
              <a:t>2</a:t>
            </a:r>
            <a:r>
              <a:rPr lang="en-US" altLang="en-US" dirty="0">
                <a:cs typeface="Times New Roman" panose="02020603050405020304" pitchFamily="18" charset="0"/>
              </a:rPr>
              <a:t> Infection + </a:t>
            </a:r>
            <a:r>
              <a:rPr lang="el-GR" altLang="en-US" i="1" dirty="0" smtClean="0">
                <a:cs typeface="Times New Roman" panose="02020603050405020304" pitchFamily="18" charset="0"/>
              </a:rPr>
              <a:t>β</a:t>
            </a:r>
            <a:r>
              <a:rPr lang="en-US" altLang="en-US" baseline="-25000" dirty="0" smtClean="0">
                <a:cs typeface="Times New Roman" panose="02020603050405020304" pitchFamily="18" charset="0"/>
              </a:rPr>
              <a:t>3</a:t>
            </a:r>
            <a:r>
              <a:rPr lang="en-US" altLang="en-US" i="1" dirty="0" smtClean="0">
                <a:cs typeface="Times New Roman" panose="02020603050405020304" pitchFamily="18" charset="0"/>
              </a:rPr>
              <a:t>SysBP </a:t>
            </a:r>
            <a:r>
              <a:rPr lang="en-US" altLang="en-US" i="1" dirty="0">
                <a:cs typeface="Times New Roman" panose="02020603050405020304" pitchFamily="18" charset="0"/>
              </a:rPr>
              <a:t>× </a:t>
            </a:r>
            <a:r>
              <a:rPr lang="en-US" altLang="en-US" dirty="0">
                <a:cs typeface="Times New Roman" panose="02020603050405020304" pitchFamily="18" charset="0"/>
              </a:rPr>
              <a:t>Infection</a:t>
            </a:r>
            <a:endParaRPr lang="en-US" altLang="en-US" dirty="0"/>
          </a:p>
        </p:txBody>
      </p:sp>
      <p:pic>
        <p:nvPicPr>
          <p:cNvPr id="8" name="Picture Placeholder 7" descr="Two command lines and a table. The command lines read as follows: &#10;Prompt, l mod Two equals g l m (Survive approximately equals Sys B P asterisk Infection, family equals binomial, data equals I C U).&#10;Prompt, summary (l mod Two).&#10;The table has four rows and four columns with the column headers that read Estimate, Standard Error, z value, and P r greater than absolute value of z. The data presented are as follows: &#10;Row 1. Intercept. Estimate: 1.123221, Standard Error: 1.195223, z value: Negative 0.940, P r greater than absolute value of z: 0.3473.&#10;Row 2. Sys B P. Estimate: 0.005189, Standard Error: 0.008638, z value: 0.601, P r greater than absolute value of z: 0.5480 two asterisks.&#10;Row 3. Infection. Estimate: Negative 2.933825, Standard Error: 1.589470, z value: Negative 1.846, P r greater than absolute value of z: 0.0649.&#10;Row 4. Sys B P: Infection. Estimate: 0.017660, Standard Error: 0.012294, z value: 1.436, P r greater than absolute value of z: 0.1509.&#10;Null deviance: 200.16 on 199 degrees of freedom and Residual deviance: 185.41 on 196 degrees of freedom."/>
          <p:cNvPicPr>
            <a:picLocks noGrp="1" noChangeAspect="1"/>
          </p:cNvPicPr>
          <p:nvPr>
            <p:ph type="pic" sz="quarter" idx="13"/>
          </p:nvPr>
        </p:nvPicPr>
        <p:blipFill>
          <a:blip r:embed="rId2"/>
          <a:stretch>
            <a:fillRect/>
          </a:stretch>
        </p:blipFill>
        <p:spPr>
          <a:xfrm>
            <a:off x="289580" y="2668999"/>
            <a:ext cx="8591569" cy="2744871"/>
          </a:xfrm>
          <a:prstGeom prst="rect">
            <a:avLst/>
          </a:prstGeom>
          <a:noFill/>
          <a:ln>
            <a:noFill/>
          </a:ln>
        </p:spPr>
      </p:pic>
    </p:spTree>
    <p:extLst>
      <p:ext uri="{BB962C8B-B14F-4D97-AF65-F5344CB8AC3E}">
        <p14:creationId xmlns:p14="http://schemas.microsoft.com/office/powerpoint/2010/main" val="3479936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Sections </a:t>
            </a:r>
            <a:r>
              <a:rPr lang="en-US" dirty="0" smtClean="0"/>
              <a:t>10.4</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sz="2400" dirty="0">
                <a:sym typeface="Symbol" panose="05050102010706020507" pitchFamily="18" charset="2"/>
              </a:rPr>
              <a:t>Tests for individual predictors</a:t>
            </a:r>
          </a:p>
          <a:p>
            <a:pPr marL="0" indent="403225">
              <a:spcBef>
                <a:spcPct val="0"/>
              </a:spcBef>
              <a:spcAft>
                <a:spcPct val="15000"/>
              </a:spcAft>
              <a:buNone/>
            </a:pPr>
            <a:r>
              <a:rPr lang="en-US" altLang="en-US" sz="2400" i="1" dirty="0" smtClean="0">
                <a:sym typeface="Symbol" panose="05050102010706020507" pitchFamily="18" charset="2"/>
              </a:rPr>
              <a:t>G</a:t>
            </a:r>
            <a:r>
              <a:rPr lang="en-US" altLang="en-US" sz="2400" dirty="0" smtClean="0">
                <a:sym typeface="Symbol" panose="05050102010706020507" pitchFamily="18" charset="2"/>
              </a:rPr>
              <a:t> </a:t>
            </a:r>
            <a:r>
              <a:rPr lang="en-US" altLang="en-US" sz="2400" dirty="0">
                <a:sym typeface="Symbol" panose="05050102010706020507" pitchFamily="18" charset="2"/>
              </a:rPr>
              <a:t>test for overall fit</a:t>
            </a:r>
          </a:p>
          <a:p>
            <a:pPr marL="0" indent="403225">
              <a:spcBef>
                <a:spcPct val="0"/>
              </a:spcBef>
              <a:spcAft>
                <a:spcPct val="15000"/>
              </a:spcAft>
              <a:buNone/>
            </a:pPr>
            <a:r>
              <a:rPr lang="en-US" altLang="en-US" sz="2400" dirty="0" smtClean="0">
                <a:sym typeface="Symbol" panose="05050102010706020507" pitchFamily="18" charset="2"/>
              </a:rPr>
              <a:t>Nested </a:t>
            </a:r>
            <a:r>
              <a:rPr lang="en-US" altLang="en-US" sz="2400" i="1" dirty="0">
                <a:sym typeface="Symbol" panose="05050102010706020507" pitchFamily="18" charset="2"/>
              </a:rPr>
              <a:t>G</a:t>
            </a:r>
            <a:r>
              <a:rPr lang="en-US" altLang="en-US" sz="2400" dirty="0">
                <a:sym typeface="Symbol" panose="05050102010706020507" pitchFamily="18" charset="2"/>
              </a:rPr>
              <a:t> test</a:t>
            </a:r>
          </a:p>
          <a:p>
            <a:pPr marL="0" indent="403225">
              <a:spcBef>
                <a:spcPct val="0"/>
              </a:spcBef>
              <a:spcAft>
                <a:spcPct val="15000"/>
              </a:spcAft>
              <a:buNone/>
            </a:pPr>
            <a:r>
              <a:rPr lang="en-US" altLang="en-US" sz="2400" dirty="0" smtClean="0">
                <a:sym typeface="Symbol" panose="05050102010706020507" pitchFamily="18" charset="2"/>
              </a:rPr>
              <a:t>Adding </a:t>
            </a:r>
            <a:r>
              <a:rPr lang="en-US" altLang="en-US" sz="2400" dirty="0">
                <a:sym typeface="Symbol" panose="05050102010706020507" pitchFamily="18" charset="2"/>
              </a:rPr>
              <a:t>a categorical term</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Two Different </a:t>
            </a:r>
            <a:r>
              <a:rPr lang="en-US" dirty="0" smtClean="0"/>
              <a:t>Curves (2 of 2)</a:t>
            </a:r>
            <a:endParaRPr lang="en-US" dirty="0"/>
          </a:p>
        </p:txBody>
      </p:sp>
      <p:sp>
        <p:nvSpPr>
          <p:cNvPr id="7" name="Content Placeholder 6"/>
          <p:cNvSpPr>
            <a:spLocks noGrp="1"/>
          </p:cNvSpPr>
          <p:nvPr>
            <p:ph idx="1"/>
          </p:nvPr>
        </p:nvSpPr>
        <p:spPr>
          <a:xfrm>
            <a:off x="81002" y="1371600"/>
            <a:ext cx="8960225" cy="468589"/>
          </a:xfrm>
        </p:spPr>
        <p:txBody>
          <a:bodyPr>
            <a:noAutofit/>
          </a:bodyPr>
          <a:lstStyle/>
          <a:p>
            <a:pPr marL="0" indent="0">
              <a:buNone/>
            </a:pPr>
            <a:r>
              <a:rPr lang="en-US" sz="2400" dirty="0"/>
              <a:t>Plot the </a:t>
            </a:r>
            <a:r>
              <a:rPr lang="en-US" sz="2400" dirty="0" err="1"/>
              <a:t>logit</a:t>
            </a:r>
            <a:r>
              <a:rPr lang="en-US" sz="2400" dirty="0"/>
              <a:t> curve for using </a:t>
            </a:r>
            <a:r>
              <a:rPr lang="en-US" sz="2400" b="1" dirty="0"/>
              <a:t>SysBP + Infection + Interaction</a:t>
            </a:r>
          </a:p>
        </p:txBody>
      </p:sp>
      <p:pic>
        <p:nvPicPr>
          <p:cNvPr id="3" name="Picture Placeholder 2" descr="Three command lines. The command lines read as follows: &#10;Prompt, Plot (jitter (Survive, 0.1) approximately equals Sys B P, data equals I C U, y lab equals “Proportion Survive)” col equals Infection plus 1).&#10;Prompt, curve (predict (l mod Two, data .frame (Sys B P equals x, Infection equals 0), type equals “response”), col equals 1 add equals TRUE).&#10;Prompt, curve (Predict (l mod Two, data. frame (Sys B P equals x, Infection equals 1), type equals “response”), col equals 2, add equals TRUE)."/>
          <p:cNvPicPr>
            <a:picLocks noGrp="1" noChangeAspect="1"/>
          </p:cNvPicPr>
          <p:nvPr>
            <p:ph type="pic" sz="quarter" idx="11"/>
          </p:nvPr>
        </p:nvPicPr>
        <p:blipFill>
          <a:blip r:embed="rId2"/>
          <a:stretch>
            <a:fillRect/>
          </a:stretch>
        </p:blipFill>
        <p:spPr>
          <a:xfrm>
            <a:off x="253156" y="1968007"/>
            <a:ext cx="8209014" cy="1342541"/>
          </a:xfrm>
          <a:prstGeom prst="rect">
            <a:avLst/>
          </a:prstGeom>
          <a:noFill/>
          <a:ln>
            <a:noFill/>
          </a:ln>
        </p:spPr>
      </p:pic>
      <p:pic>
        <p:nvPicPr>
          <p:cNvPr id="8" name="Picture Placeholder 7" descr="A scatterplot correlating Sys B P and Proportion Survive shows two groups of points and two upward (positive) sloping curves. The horizontal axis plots the values of Sys B P and the vertical axis plots the values of Proportion survive. Combinations of two groups of points are plotted in two paths that are parallel to the horizontal axis. One path lies beside the 1.0 mark along the vertical axis and the points are plotted between 45 mark and 225 mark along he the horizontal axis. The other path lies beside the 0.0 mark on the vertical axis and the points are plotted between 35 mark and 255 mark along the horizontal axis. One curve slopes upward from (35, 0.25) to (255, 1.0) and the other curve slopes upwards from (35, 0.8) to (255, 0.9)."/>
          <p:cNvPicPr>
            <a:picLocks noGrp="1" noChangeAspect="1"/>
          </p:cNvPicPr>
          <p:nvPr>
            <p:ph type="pic" sz="quarter" idx="13"/>
          </p:nvPr>
        </p:nvPicPr>
        <p:blipFill>
          <a:blip r:embed="rId3"/>
          <a:stretch>
            <a:fillRect/>
          </a:stretch>
        </p:blipFill>
        <p:spPr>
          <a:xfrm>
            <a:off x="2171224" y="3423191"/>
            <a:ext cx="4553902" cy="2830109"/>
          </a:xfrm>
          <a:prstGeom prst="rect">
            <a:avLst/>
          </a:prstGeom>
          <a:noFill/>
          <a:ln>
            <a:noFill/>
          </a:ln>
        </p:spPr>
      </p:pic>
    </p:spTree>
    <p:extLst>
      <p:ext uri="{BB962C8B-B14F-4D97-AF65-F5344CB8AC3E}">
        <p14:creationId xmlns:p14="http://schemas.microsoft.com/office/powerpoint/2010/main" val="1154648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Example: ICU Survival</a:t>
            </a:r>
          </a:p>
        </p:txBody>
      </p:sp>
      <p:sp>
        <p:nvSpPr>
          <p:cNvPr id="7" name="Content Placeholder 6"/>
          <p:cNvSpPr>
            <a:spLocks noGrp="1"/>
          </p:cNvSpPr>
          <p:nvPr>
            <p:ph idx="1"/>
          </p:nvPr>
        </p:nvSpPr>
        <p:spPr>
          <a:xfrm>
            <a:off x="243114" y="1415142"/>
            <a:ext cx="8672286" cy="947058"/>
          </a:xfrm>
        </p:spPr>
        <p:txBody>
          <a:bodyPr>
            <a:noAutofit/>
          </a:bodyPr>
          <a:lstStyle/>
          <a:p>
            <a:pPr marL="0" indent="0">
              <a:buNone/>
            </a:pPr>
            <a:r>
              <a:rPr lang="en-US" altLang="en-US" dirty="0"/>
              <a:t>Data in </a:t>
            </a:r>
            <a:r>
              <a:rPr lang="en-US" altLang="en-US" b="1" dirty="0">
                <a:latin typeface="Courier New" panose="02070309020205020404" pitchFamily="49" charset="0"/>
                <a:cs typeface="Courier New" panose="02070309020205020404" pitchFamily="49" charset="0"/>
              </a:rPr>
              <a:t>ICU</a:t>
            </a:r>
            <a:r>
              <a:rPr lang="en-US" altLang="en-US" b="1" dirty="0"/>
              <a:t> </a:t>
            </a:r>
            <a:r>
              <a:rPr lang="en-US" altLang="en-US" dirty="0"/>
              <a:t>(in Stat2Data) for a sample of 200 patients</a:t>
            </a:r>
            <a:r>
              <a:rPr lang="en-US" altLang="en-US" dirty="0" smtClean="0"/>
              <a:t>.</a:t>
            </a:r>
          </a:p>
          <a:p>
            <a:pPr marL="0" indent="0">
              <a:buNone/>
            </a:pPr>
            <a:r>
              <a:rPr lang="en-US" altLang="en-US" dirty="0"/>
              <a:t>Response</a:t>
            </a:r>
            <a:r>
              <a:rPr lang="en-US" altLang="en-US" dirty="0" smtClean="0"/>
              <a:t>:</a:t>
            </a:r>
            <a:endParaRPr lang="en-US" altLang="en-US" dirty="0"/>
          </a:p>
        </p:txBody>
      </p:sp>
      <p:pic>
        <p:nvPicPr>
          <p:cNvPr id="15" name="Picture Placeholder 14" descr="An equation reads Survive equals open curly bracket 0 equals Died and 1 equals lived."/>
          <p:cNvPicPr>
            <a:picLocks noGrp="1" noChangeAspect="1"/>
          </p:cNvPicPr>
          <p:nvPr>
            <p:ph type="pic" sz="quarter" idx="11"/>
          </p:nvPr>
        </p:nvPicPr>
        <p:blipFill>
          <a:blip r:embed="rId2"/>
          <a:stretch>
            <a:fillRect/>
          </a:stretch>
        </p:blipFill>
        <p:spPr>
          <a:xfrm>
            <a:off x="304800" y="2608231"/>
            <a:ext cx="3993798" cy="1125569"/>
          </a:xfrm>
          <a:prstGeom prst="rect">
            <a:avLst/>
          </a:prstGeom>
          <a:noFill/>
          <a:ln>
            <a:noFill/>
          </a:ln>
        </p:spPr>
      </p:pic>
      <p:sp>
        <p:nvSpPr>
          <p:cNvPr id="8" name="Content Placeholder 6"/>
          <p:cNvSpPr>
            <a:spLocks noGrp="1"/>
          </p:cNvSpPr>
          <p:nvPr>
            <p:ph type="body" sz="quarter" idx="10"/>
          </p:nvPr>
        </p:nvSpPr>
        <p:spPr>
          <a:xfrm>
            <a:off x="235131" y="3985463"/>
            <a:ext cx="8673738" cy="503802"/>
          </a:xfrm>
        </p:spPr>
        <p:txBody>
          <a:bodyPr>
            <a:normAutofit/>
          </a:bodyPr>
          <a:lstStyle/>
          <a:p>
            <a:pPr marL="0" indent="0">
              <a:buNone/>
            </a:pPr>
            <a:r>
              <a:rPr lang="en-US" dirty="0"/>
              <a:t>Predictors: Age, </a:t>
            </a:r>
            <a:r>
              <a:rPr lang="en-US" dirty="0" err="1"/>
              <a:t>SysBP</a:t>
            </a:r>
            <a:r>
              <a:rPr lang="en-US" dirty="0"/>
              <a:t>, </a:t>
            </a:r>
            <a:r>
              <a:rPr lang="en-US" dirty="0" smtClean="0"/>
              <a:t>Pulse</a:t>
            </a:r>
            <a:endParaRPr lang="en-US" dirty="0"/>
          </a:p>
        </p:txBody>
      </p:sp>
      <p:pic>
        <p:nvPicPr>
          <p:cNvPr id="16" name="Picture Placeholder 15" descr="A command line reads Prompt, l mod A S P equals g l m (Survive approximately equals Age plus Sys B P plus Pulse, family equals binomial, data equals I C U)."/>
          <p:cNvPicPr>
            <a:picLocks noGrp="1" noChangeAspect="1"/>
          </p:cNvPicPr>
          <p:nvPr>
            <p:ph type="pic" sz="quarter" idx="16"/>
          </p:nvPr>
        </p:nvPicPr>
        <p:blipFill>
          <a:blip r:embed="rId3"/>
          <a:stretch>
            <a:fillRect/>
          </a:stretch>
        </p:blipFill>
        <p:spPr>
          <a:xfrm>
            <a:off x="286480" y="4845814"/>
            <a:ext cx="8442112" cy="411986"/>
          </a:xfrm>
          <a:prstGeom prst="rect">
            <a:avLst/>
          </a:prstGeom>
          <a:noFill/>
          <a:ln>
            <a:noFill/>
          </a:ln>
        </p:spPr>
      </p:pic>
    </p:spTree>
    <p:extLst>
      <p:ext uri="{BB962C8B-B14F-4D97-AF65-F5344CB8AC3E}">
        <p14:creationId xmlns:p14="http://schemas.microsoft.com/office/powerpoint/2010/main" val="191122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for Individual Coefficients</a:t>
            </a:r>
          </a:p>
        </p:txBody>
      </p:sp>
      <p:pic>
        <p:nvPicPr>
          <p:cNvPr id="11" name="Picture Placeholder 10" descr="An annotated equation, two command lines, and a table. Two equation at the top read H subscript 0: Beta subscript I equals 0 and H subscript 1: Beta subscript I not equal 0. Another equation reads t.s. equals Beta hat subscript I over S E (Beta hat subscript i). Arrows pointing T.S. the numerator and the denominator read supplied by software. An arrow from Supplied by software points to an equation that reads P-Value equals 2 P (Z greater than absolute value of t.s.)&#10;A text reads Interpret as with individual t text in ordinary regression.&#10;The command lines read as follows: Prompt, l mod A S P equals g l m (Survive approximately equals Age plus Sys B P plus Pulse, family equals binomial, data equals I C U). &#10;The table has four rows and four columns with the column headers that read Estimate, Standard Error, z value, and P r greater than absolute value of z. The data presented are as follows: &#10;Row 1. Intercept. Estimate: 1.0612654, Standard Error: 1.2280930, z value: 0.864, P r greater than absolute value of z: 0.38750.&#10;Row 2. Age. Estimate: Negative 0.0283710, Standard Error: 0.0107816, z value: Negative 2.631, P r greater than absolute value of z: 0.00850 two asterisks.&#10;Row 3. Sys B P. Estimate: 0.0167644, Standard Error: 0.0058740, z value: 2.854, P r greater than absolute value of z: 0.00432 two asterisks.&#10;Row 4. Pulse. Estimate: Negative 0.0009298, Standard Error: 0.0067020, z value: Negative 0.139, P r greater than absolute value of z: 0.88966 two asterisks.  All the values for Age, Sys B P, and Pulse are boxed and labeled Test for individual predictors."/>
          <p:cNvPicPr>
            <a:picLocks noGrp="1" noChangeAspect="1"/>
          </p:cNvPicPr>
          <p:nvPr>
            <p:ph type="pic" sz="quarter" idx="11"/>
          </p:nvPr>
        </p:nvPicPr>
        <p:blipFill>
          <a:blip r:embed="rId2"/>
          <a:stretch>
            <a:fillRect/>
          </a:stretch>
        </p:blipFill>
        <p:spPr>
          <a:xfrm>
            <a:off x="1294918" y="1587726"/>
            <a:ext cx="6484416" cy="4545088"/>
          </a:xfrm>
          <a:prstGeom prst="rect">
            <a:avLst/>
          </a:prstGeom>
          <a:noFill/>
          <a:ln>
            <a:noFill/>
          </a:ln>
        </p:spPr>
      </p:pic>
    </p:spTree>
    <p:extLst>
      <p:ext uri="{BB962C8B-B14F-4D97-AF65-F5344CB8AC3E}">
        <p14:creationId xmlns:p14="http://schemas.microsoft.com/office/powerpoint/2010/main" val="2621656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Interpreting Individual Tests</a:t>
            </a:r>
          </a:p>
        </p:txBody>
      </p:sp>
      <p:sp>
        <p:nvSpPr>
          <p:cNvPr id="12" name="Content Placeholder 11"/>
          <p:cNvSpPr>
            <a:spLocks noGrp="1"/>
          </p:cNvSpPr>
          <p:nvPr>
            <p:ph sz="quarter" idx="10"/>
          </p:nvPr>
        </p:nvSpPr>
        <p:spPr>
          <a:xfrm>
            <a:off x="247304" y="1407392"/>
            <a:ext cx="8668095" cy="4764807"/>
          </a:xfrm>
        </p:spPr>
        <p:txBody>
          <a:bodyPr>
            <a:normAutofit/>
          </a:bodyPr>
          <a:lstStyle/>
          <a:p>
            <a:pPr marL="0" indent="0">
              <a:buNone/>
            </a:pPr>
            <a:r>
              <a:rPr lang="en-US" altLang="en-US" dirty="0"/>
              <a:t>Similar issues to ordinary regression:</a:t>
            </a:r>
          </a:p>
          <a:p>
            <a:r>
              <a:rPr lang="en-US" altLang="en-US" dirty="0" smtClean="0"/>
              <a:t>Is </a:t>
            </a:r>
            <a:r>
              <a:rPr lang="en-US" altLang="en-US" dirty="0"/>
              <a:t>the predictor helpful, </a:t>
            </a:r>
            <a:r>
              <a:rPr lang="en-US" altLang="en-US" i="1" dirty="0"/>
              <a:t>given the other predictors</a:t>
            </a:r>
            <a:r>
              <a:rPr lang="en-US" altLang="en-US" dirty="0"/>
              <a:t> are already in the model</a:t>
            </a:r>
            <a:r>
              <a:rPr lang="en-US" altLang="en-US" dirty="0" smtClean="0"/>
              <a:t>?</a:t>
            </a:r>
            <a:endParaRPr lang="en-US" altLang="en-US" dirty="0"/>
          </a:p>
          <a:p>
            <a:r>
              <a:rPr lang="en-US" altLang="en-US" dirty="0" smtClean="0"/>
              <a:t>Beware </a:t>
            </a:r>
            <a:r>
              <a:rPr lang="en-US" altLang="en-US" dirty="0"/>
              <a:t>of problems due to </a:t>
            </a:r>
            <a:r>
              <a:rPr lang="en-US" altLang="en-US" dirty="0" err="1"/>
              <a:t>multicollinearity</a:t>
            </a:r>
            <a:r>
              <a:rPr lang="en-US" altLang="en-US" dirty="0"/>
              <a:t>.</a:t>
            </a:r>
          </a:p>
          <a:p>
            <a:r>
              <a:rPr lang="en-US" altLang="en-US" dirty="0" smtClean="0"/>
              <a:t>Try </a:t>
            </a:r>
            <a:r>
              <a:rPr lang="en-US" altLang="en-US" dirty="0"/>
              <a:t>to keep the model simple</a:t>
            </a:r>
            <a:r>
              <a:rPr lang="en-US" altLang="en-US" dirty="0" smtClean="0"/>
              <a:t>.</a:t>
            </a:r>
          </a:p>
          <a:p>
            <a:pPr marL="0" indent="1657350">
              <a:buNone/>
            </a:pPr>
            <a:r>
              <a:rPr lang="en-US" dirty="0"/>
              <a:t>What about testing overall fit</a:t>
            </a:r>
            <a:r>
              <a:rPr lang="en-US" dirty="0" smtClean="0"/>
              <a:t>?</a:t>
            </a:r>
            <a:endParaRPr lang="en-US" dirty="0"/>
          </a:p>
        </p:txBody>
      </p:sp>
    </p:spTree>
    <p:extLst>
      <p:ext uri="{BB962C8B-B14F-4D97-AF65-F5344CB8AC3E}">
        <p14:creationId xmlns:p14="http://schemas.microsoft.com/office/powerpoint/2010/main" val="40014671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t>SSE and −2log(L)</a:t>
            </a:r>
          </a:p>
        </p:txBody>
      </p:sp>
      <p:sp>
        <p:nvSpPr>
          <p:cNvPr id="16" name="Content Placeholder 15"/>
          <p:cNvSpPr>
            <a:spLocks noGrp="1"/>
          </p:cNvSpPr>
          <p:nvPr>
            <p:ph idx="1"/>
          </p:nvPr>
        </p:nvSpPr>
        <p:spPr>
          <a:xfrm>
            <a:off x="228600" y="1415142"/>
            <a:ext cx="8610600" cy="449496"/>
          </a:xfrm>
        </p:spPr>
        <p:txBody>
          <a:bodyPr>
            <a:normAutofit lnSpcReduction="10000"/>
          </a:bodyPr>
          <a:lstStyle/>
          <a:p>
            <a:pPr marL="0" indent="0">
              <a:buNone/>
            </a:pPr>
            <a:r>
              <a:rPr lang="en-US" altLang="en-US" u="sng" dirty="0"/>
              <a:t>Ordinary </a:t>
            </a:r>
            <a:r>
              <a:rPr lang="en-US" altLang="en-US" u="sng" dirty="0" smtClean="0"/>
              <a:t>regression</a:t>
            </a:r>
            <a:endParaRPr lang="en-US" altLang="en-US" u="sng" dirty="0"/>
          </a:p>
        </p:txBody>
      </p:sp>
      <p:pic>
        <p:nvPicPr>
          <p:cNvPr id="24" name="Picture Placeholder 23" descr="An equation reads S S total (S S E for a constant model) minus S S E for the model equals S S explained by model. A text reads A N O V A for overall fit."/>
          <p:cNvPicPr>
            <a:picLocks noGrp="1" noChangeAspect="1"/>
          </p:cNvPicPr>
          <p:nvPr>
            <p:ph type="pic" sz="quarter" idx="11"/>
          </p:nvPr>
        </p:nvPicPr>
        <p:blipFill>
          <a:blip r:embed="rId2"/>
          <a:stretch>
            <a:fillRect/>
          </a:stretch>
        </p:blipFill>
        <p:spPr>
          <a:xfrm>
            <a:off x="228600" y="1966684"/>
            <a:ext cx="6765932" cy="1200597"/>
          </a:xfrm>
          <a:prstGeom prst="rect">
            <a:avLst/>
          </a:prstGeom>
          <a:noFill/>
          <a:ln>
            <a:noFill/>
          </a:ln>
        </p:spPr>
      </p:pic>
      <p:sp>
        <p:nvSpPr>
          <p:cNvPr id="17" name="Content Placeholder 21"/>
          <p:cNvSpPr>
            <a:spLocks noGrp="1"/>
          </p:cNvSpPr>
          <p:nvPr>
            <p:ph type="body" sz="quarter" idx="10"/>
          </p:nvPr>
        </p:nvSpPr>
        <p:spPr>
          <a:xfrm>
            <a:off x="228600" y="3229998"/>
            <a:ext cx="8673738" cy="503802"/>
          </a:xfrm>
        </p:spPr>
        <p:txBody>
          <a:bodyPr/>
          <a:lstStyle/>
          <a:p>
            <a:pPr marL="0" indent="0">
              <a:buNone/>
            </a:pPr>
            <a:r>
              <a:rPr lang="en-US" altLang="en-US" u="sng" dirty="0"/>
              <a:t>Logistic </a:t>
            </a:r>
            <a:r>
              <a:rPr lang="en-US" altLang="en-US" u="sng" dirty="0" smtClean="0"/>
              <a:t>regression</a:t>
            </a:r>
            <a:endParaRPr lang="en-US" altLang="en-US" u="sng" dirty="0"/>
          </a:p>
        </p:txBody>
      </p:sp>
      <p:pic>
        <p:nvPicPr>
          <p:cNvPr id="25" name="Picture Placeholder 24" descr="An equation reads negative 2 log (L subscript 0) for a constant model minus negative 2 log (L) for the model equals G equals improvement in negative 2 log (L). A text reads G text for overall fit."/>
          <p:cNvPicPr>
            <a:picLocks noGrp="1" noChangeAspect="1"/>
          </p:cNvPicPr>
          <p:nvPr>
            <p:ph type="pic" sz="quarter" idx="16"/>
          </p:nvPr>
        </p:nvPicPr>
        <p:blipFill>
          <a:blip r:embed="rId3"/>
          <a:stretch>
            <a:fillRect/>
          </a:stretch>
        </p:blipFill>
        <p:spPr>
          <a:xfrm>
            <a:off x="228600" y="3886200"/>
            <a:ext cx="6913788" cy="1295226"/>
          </a:xfrm>
          <a:prstGeom prst="rect">
            <a:avLst/>
          </a:prstGeom>
          <a:noFill/>
          <a:ln>
            <a:noFill/>
          </a:ln>
        </p:spPr>
      </p:pic>
      <p:sp>
        <p:nvSpPr>
          <p:cNvPr id="22" name="Content Placeholder 21"/>
          <p:cNvSpPr>
            <a:spLocks noGrp="1"/>
          </p:cNvSpPr>
          <p:nvPr>
            <p:ph sz="quarter" idx="15"/>
          </p:nvPr>
        </p:nvSpPr>
        <p:spPr>
          <a:xfrm>
            <a:off x="228600" y="5410200"/>
            <a:ext cx="8730064" cy="761751"/>
          </a:xfrm>
        </p:spPr>
        <p:txBody>
          <a:bodyPr>
            <a:noAutofit/>
          </a:bodyPr>
          <a:lstStyle/>
          <a:p>
            <a:pPr marL="0" indent="0">
              <a:buNone/>
            </a:pPr>
            <a:r>
              <a:rPr lang="en-US" sz="2200" dirty="0"/>
              <a:t>Note: Ordinary regression uses variability (SSE) to estimate and assess fit, while logistic uses likelihood (−2log(</a:t>
            </a:r>
            <a:r>
              <a:rPr lang="en-US" sz="2200" i="1" dirty="0"/>
              <a:t>L</a:t>
            </a:r>
            <a:r>
              <a:rPr lang="en-US" sz="2200" dirty="0"/>
              <a:t>)) for those</a:t>
            </a:r>
            <a:r>
              <a:rPr lang="en-US" sz="2200" dirty="0" smtClean="0"/>
              <a:t>.</a:t>
            </a:r>
            <a:endParaRPr lang="en-US" sz="2200" dirty="0"/>
          </a:p>
        </p:txBody>
      </p:sp>
    </p:spTree>
    <p:extLst>
      <p:ext uri="{BB962C8B-B14F-4D97-AF65-F5344CB8AC3E}">
        <p14:creationId xmlns:p14="http://schemas.microsoft.com/office/powerpoint/2010/main" val="2260511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 Test for Overall Fit (Similar to Regression ANOVA</a:t>
            </a:r>
            <a:r>
              <a:rPr lang="en-US" dirty="0" smtClean="0"/>
              <a:t>)</a:t>
            </a:r>
            <a:endParaRPr lang="en-US" dirty="0"/>
          </a:p>
        </p:txBody>
      </p:sp>
      <p:pic>
        <p:nvPicPr>
          <p:cNvPr id="11" name="Picture Placeholder 10" descr="An annotated text and two command lines. The text with an equation reads H subscript 0: Beta subscript 1 equals Beta subscript 2 equals ellipses equals Beta subscript k equals 0 versus H subscript a: Some Beta subscript I not equals 0. t.s. equals G equals improvement in negative 2 log (L) over a model with just a constant term. Compare to x squared with K d.f. An arrow pointing at K reads numbers of predictors.  Null deviance: 200.16 on 199 degrees of freedom and Residual deviance: 183.24 on 196 degrees of freedom. The command lines read as follows: &#10;Prompt, (G equals summary (l mod A S P) dollar null .deviance minus summary (l mod A S P) dollars deviance). [1] 16.9251.&#10;Prompt, (p value equals 1 minus p chi square (G, 3)). [1] 0.0007322584."/>
          <p:cNvPicPr>
            <a:picLocks noGrp="1" noChangeAspect="1"/>
          </p:cNvPicPr>
          <p:nvPr>
            <p:ph type="pic" sz="quarter" idx="11"/>
          </p:nvPr>
        </p:nvPicPr>
        <p:blipFill>
          <a:blip r:embed="rId2"/>
          <a:stretch>
            <a:fillRect/>
          </a:stretch>
        </p:blipFill>
        <p:spPr>
          <a:xfrm>
            <a:off x="753910" y="1661955"/>
            <a:ext cx="7755377" cy="4429440"/>
          </a:xfrm>
          <a:prstGeom prst="rect">
            <a:avLst/>
          </a:prstGeom>
          <a:noFill/>
          <a:ln>
            <a:noFill/>
          </a:ln>
        </p:spPr>
      </p:pic>
    </p:spTree>
    <p:extLst>
      <p:ext uri="{BB962C8B-B14F-4D97-AF65-F5344CB8AC3E}">
        <p14:creationId xmlns:p14="http://schemas.microsoft.com/office/powerpoint/2010/main" val="2779228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Recall: Nested F Test</a:t>
            </a:r>
          </a:p>
        </p:txBody>
      </p:sp>
      <p:sp>
        <p:nvSpPr>
          <p:cNvPr id="12" name="Content Placeholder 11"/>
          <p:cNvSpPr>
            <a:spLocks noGrp="1"/>
          </p:cNvSpPr>
          <p:nvPr>
            <p:ph sz="quarter" idx="10"/>
          </p:nvPr>
        </p:nvSpPr>
        <p:spPr>
          <a:xfrm>
            <a:off x="247304" y="1407392"/>
            <a:ext cx="8668095" cy="4764807"/>
          </a:xfrm>
        </p:spPr>
        <p:txBody>
          <a:bodyPr/>
          <a:lstStyle/>
          <a:p>
            <a:pPr marL="0" indent="0">
              <a:buNone/>
            </a:pPr>
            <a:r>
              <a:rPr lang="en-US" b="1" dirty="0"/>
              <a:t>Purpose</a:t>
            </a:r>
            <a:r>
              <a:rPr lang="en-US" dirty="0"/>
              <a:t>: Test a subset of predictors</a:t>
            </a:r>
          </a:p>
          <a:p>
            <a:pPr marL="0" indent="0">
              <a:buNone/>
            </a:pPr>
            <a:r>
              <a:rPr lang="en-US" dirty="0" smtClean="0"/>
              <a:t>Ex: </a:t>
            </a:r>
            <a:r>
              <a:rPr lang="en-US" i="1" dirty="0" smtClean="0"/>
              <a:t>Y </a:t>
            </a:r>
            <a:r>
              <a:rPr lang="en-US" dirty="0" smtClean="0"/>
              <a:t>= </a:t>
            </a:r>
            <a:r>
              <a:rPr lang="el-GR" altLang="en-US" i="1" dirty="0">
                <a:cs typeface="Times New Roman" panose="02020603050405020304" pitchFamily="18" charset="0"/>
              </a:rPr>
              <a:t>β</a:t>
            </a:r>
            <a:r>
              <a:rPr lang="en-US" altLang="en-US" baseline="-25000" dirty="0">
                <a:cs typeface="Times New Roman" panose="02020603050405020304" pitchFamily="18" charset="0"/>
              </a:rPr>
              <a:t>1</a:t>
            </a:r>
            <a:r>
              <a:rPr lang="en-US" altLang="en-US" i="1" dirty="0">
                <a:cs typeface="Times New Roman" panose="02020603050405020304" pitchFamily="18" charset="0"/>
              </a:rPr>
              <a:t>X</a:t>
            </a:r>
            <a:r>
              <a:rPr lang="en-US" altLang="en-US" baseline="-25000" dirty="0">
                <a:cs typeface="Times New Roman" panose="02020603050405020304" pitchFamily="18" charset="0"/>
              </a:rPr>
              <a:t>1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2</a:t>
            </a:r>
            <a:r>
              <a:rPr lang="en-US" altLang="en-US" i="1" dirty="0">
                <a:cs typeface="Times New Roman" panose="02020603050405020304" pitchFamily="18" charset="0"/>
              </a:rPr>
              <a:t>X</a:t>
            </a:r>
            <a:r>
              <a:rPr lang="en-US" altLang="en-US" baseline="-25000" dirty="0">
                <a:cs typeface="Times New Roman" panose="02020603050405020304" pitchFamily="18" charset="0"/>
              </a:rPr>
              <a:t>2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3</a:t>
            </a:r>
            <a:r>
              <a:rPr lang="en-US" altLang="en-US" i="1" dirty="0">
                <a:cs typeface="Times New Roman" panose="02020603050405020304" pitchFamily="18" charset="0"/>
              </a:rPr>
              <a:t>X</a:t>
            </a:r>
            <a:r>
              <a:rPr lang="en-US" altLang="en-US" baseline="-25000" dirty="0">
                <a:cs typeface="Times New Roman" panose="02020603050405020304" pitchFamily="18" charset="0"/>
              </a:rPr>
              <a:t>3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4</a:t>
            </a:r>
            <a:r>
              <a:rPr lang="en-US" altLang="en-US" i="1" dirty="0">
                <a:cs typeface="Times New Roman" panose="02020603050405020304" pitchFamily="18" charset="0"/>
              </a:rPr>
              <a:t>X</a:t>
            </a:r>
            <a:r>
              <a:rPr lang="en-US" altLang="en-US" baseline="-25000" dirty="0">
                <a:cs typeface="Times New Roman" panose="02020603050405020304" pitchFamily="18" charset="0"/>
              </a:rPr>
              <a:t>4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5</a:t>
            </a:r>
            <a:r>
              <a:rPr lang="en-US" altLang="en-US" i="1" dirty="0">
                <a:cs typeface="Times New Roman" panose="02020603050405020304" pitchFamily="18" charset="0"/>
              </a:rPr>
              <a:t>X</a:t>
            </a:r>
            <a:r>
              <a:rPr lang="en-US" altLang="en-US" baseline="-25000" dirty="0">
                <a:cs typeface="Times New Roman" panose="02020603050405020304" pitchFamily="18" charset="0"/>
              </a:rPr>
              <a:t>5 </a:t>
            </a:r>
            <a:r>
              <a:rPr lang="en-US" altLang="en-US" dirty="0">
                <a:cs typeface="Times New Roman" panose="02020603050405020304" pitchFamily="18" charset="0"/>
              </a:rPr>
              <a:t>+ </a:t>
            </a:r>
            <a:r>
              <a:rPr lang="el-GR" altLang="en-US" i="1" dirty="0">
                <a:cs typeface="Times New Roman" panose="02020603050405020304" pitchFamily="18" charset="0"/>
              </a:rPr>
              <a:t>ε</a:t>
            </a:r>
            <a:endParaRPr lang="en-US" altLang="en-US" i="1" dirty="0">
              <a:cs typeface="Times New Roman" panose="02020603050405020304" pitchFamily="18" charset="0"/>
            </a:endParaRPr>
          </a:p>
          <a:p>
            <a:pPr marL="0" indent="0">
              <a:buNone/>
            </a:pPr>
            <a:r>
              <a:rPr lang="en-US" altLang="en-US" i="1" dirty="0">
                <a:cs typeface="Times New Roman" panose="02020603050405020304" pitchFamily="18" charset="0"/>
              </a:rPr>
              <a:t>H</a:t>
            </a:r>
            <a:r>
              <a:rPr lang="en-US" altLang="en-US" baseline="-25000" dirty="0">
                <a:cs typeface="Times New Roman" panose="02020603050405020304" pitchFamily="18" charset="0"/>
              </a:rPr>
              <a:t>0</a:t>
            </a:r>
            <a:r>
              <a:rPr lang="en-US" dirty="0"/>
              <a:t>: </a:t>
            </a:r>
            <a:r>
              <a:rPr lang="el-GR" altLang="en-US" i="1" dirty="0">
                <a:cs typeface="Times New Roman" panose="02020603050405020304" pitchFamily="18" charset="0"/>
              </a:rPr>
              <a:t>β</a:t>
            </a:r>
            <a:r>
              <a:rPr lang="en-US" altLang="en-US" baseline="-25000" dirty="0">
                <a:cs typeface="Times New Roman" panose="02020603050405020304" pitchFamily="18" charset="0"/>
              </a:rPr>
              <a:t>3</a:t>
            </a:r>
            <a:r>
              <a:rPr lang="en-US" altLang="en-US" dirty="0">
                <a:cs typeface="Times New Roman" panose="02020603050405020304" pitchFamily="18" charset="0"/>
              </a:rPr>
              <a:t> = </a:t>
            </a:r>
            <a:r>
              <a:rPr lang="el-GR" altLang="en-US" i="1" dirty="0">
                <a:cs typeface="Times New Roman" panose="02020603050405020304" pitchFamily="18" charset="0"/>
              </a:rPr>
              <a:t>β</a:t>
            </a:r>
            <a:r>
              <a:rPr lang="en-US" altLang="en-US" baseline="-25000" dirty="0">
                <a:cs typeface="Times New Roman" panose="02020603050405020304" pitchFamily="18" charset="0"/>
              </a:rPr>
              <a:t>4</a:t>
            </a:r>
            <a:r>
              <a:rPr lang="en-US" altLang="en-US" dirty="0">
                <a:cs typeface="Times New Roman" panose="02020603050405020304" pitchFamily="18" charset="0"/>
              </a:rPr>
              <a:t> = </a:t>
            </a:r>
            <a:r>
              <a:rPr lang="el-GR" altLang="en-US" i="1" dirty="0">
                <a:cs typeface="Times New Roman" panose="02020603050405020304" pitchFamily="18" charset="0"/>
              </a:rPr>
              <a:t>β</a:t>
            </a:r>
            <a:r>
              <a:rPr lang="en-US" altLang="en-US" baseline="-25000" dirty="0">
                <a:cs typeface="Times New Roman" panose="02020603050405020304" pitchFamily="18" charset="0"/>
              </a:rPr>
              <a:t>5</a:t>
            </a:r>
            <a:r>
              <a:rPr lang="en-US" altLang="en-US" dirty="0">
                <a:cs typeface="Times New Roman" panose="02020603050405020304" pitchFamily="18" charset="0"/>
              </a:rPr>
              <a:t> = 0 vs.</a:t>
            </a:r>
            <a:r>
              <a:rPr lang="en-US" altLang="en-US" i="1" dirty="0">
                <a:cs typeface="Times New Roman" panose="02020603050405020304" pitchFamily="18" charset="0"/>
              </a:rPr>
              <a:t> H</a:t>
            </a:r>
            <a:r>
              <a:rPr lang="en-US" altLang="en-US" i="1" baseline="-25000" dirty="0">
                <a:cs typeface="Times New Roman" panose="02020603050405020304" pitchFamily="18" charset="0"/>
              </a:rPr>
              <a:t>a</a:t>
            </a:r>
            <a:r>
              <a:rPr lang="en-US" dirty="0"/>
              <a:t>: </a:t>
            </a:r>
            <a:r>
              <a:rPr lang="en-US" i="1" dirty="0"/>
              <a:t>Some</a:t>
            </a:r>
            <a:r>
              <a:rPr lang="en-US" dirty="0"/>
              <a:t> </a:t>
            </a:r>
            <a:r>
              <a:rPr lang="el-GR" altLang="en-US" i="1" dirty="0">
                <a:cs typeface="Times New Roman" panose="02020603050405020304" pitchFamily="18" charset="0"/>
              </a:rPr>
              <a:t>β</a:t>
            </a:r>
            <a:r>
              <a:rPr lang="en-US" altLang="en-US" i="1" baseline="-25000" dirty="0">
                <a:cs typeface="Times New Roman" panose="02020603050405020304" pitchFamily="18" charset="0"/>
              </a:rPr>
              <a:t>i</a:t>
            </a:r>
            <a:r>
              <a:rPr lang="en-US" altLang="en-US" dirty="0">
                <a:cs typeface="Times New Roman" panose="02020603050405020304" pitchFamily="18" charset="0"/>
              </a:rPr>
              <a:t> ≠ 0 for </a:t>
            </a:r>
            <a:r>
              <a:rPr lang="en-US" altLang="en-US" i="1" dirty="0">
                <a:cs typeface="Times New Roman" panose="02020603050405020304" pitchFamily="18" charset="0"/>
              </a:rPr>
              <a:t>i </a:t>
            </a:r>
            <a:r>
              <a:rPr lang="en-US" altLang="en-US" dirty="0">
                <a:cs typeface="Times New Roman" panose="02020603050405020304" pitchFamily="18" charset="0"/>
              </a:rPr>
              <a:t>&gt;</a:t>
            </a:r>
            <a:r>
              <a:rPr lang="en-US" altLang="en-US" i="1" dirty="0">
                <a:cs typeface="Times New Roman" panose="02020603050405020304" pitchFamily="18" charset="0"/>
              </a:rPr>
              <a:t> </a:t>
            </a:r>
            <a:r>
              <a:rPr lang="en-US" altLang="en-US" dirty="0">
                <a:cs typeface="Times New Roman" panose="02020603050405020304" pitchFamily="18" charset="0"/>
              </a:rPr>
              <a:t>2</a:t>
            </a:r>
            <a:endParaRPr lang="en-US" dirty="0"/>
          </a:p>
          <a:p>
            <a:pPr marL="0" indent="0">
              <a:buNone/>
            </a:pPr>
            <a:endParaRPr lang="en-US" dirty="0" smtClean="0"/>
          </a:p>
          <a:p>
            <a:pPr marL="0" indent="0">
              <a:buNone/>
            </a:pPr>
            <a:r>
              <a:rPr lang="en-US" b="1" dirty="0" smtClean="0"/>
              <a:t>Basic </a:t>
            </a:r>
            <a:r>
              <a:rPr lang="en-US" b="1" dirty="0"/>
              <a:t>idea</a:t>
            </a:r>
            <a:r>
              <a:rPr lang="en-US" dirty="0"/>
              <a:t>: Is the improvement (reduction in SSE) “significant” for the number of extra predictors?</a:t>
            </a:r>
          </a:p>
          <a:p>
            <a:pPr marL="0" indent="0">
              <a:buNone/>
            </a:pPr>
            <a:r>
              <a:rPr lang="en-US" dirty="0"/>
              <a:t>i.e. Compare “full” model to “reduced” model</a:t>
            </a:r>
          </a:p>
          <a:p>
            <a:pPr marL="0" indent="0" algn="ctr">
              <a:buNone/>
            </a:pPr>
            <a:r>
              <a:rPr lang="en-US" dirty="0"/>
              <a:t>t.s.= </a:t>
            </a:r>
            <a:r>
              <a:rPr lang="en-US" i="1" dirty="0"/>
              <a:t>F</a:t>
            </a:r>
            <a:r>
              <a:rPr lang="en-US" dirty="0"/>
              <a:t>-ratio (interpret similar to ANOVA</a:t>
            </a:r>
            <a:r>
              <a:rPr lang="en-US" dirty="0" smtClean="0"/>
              <a:t>)</a:t>
            </a:r>
            <a:endParaRPr lang="en-US" dirty="0"/>
          </a:p>
        </p:txBody>
      </p:sp>
    </p:spTree>
    <p:extLst>
      <p:ext uri="{BB962C8B-B14F-4D97-AF65-F5344CB8AC3E}">
        <p14:creationId xmlns:p14="http://schemas.microsoft.com/office/powerpoint/2010/main" val="1955461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Nested LRT for Logistic </a:t>
            </a:r>
            <a:r>
              <a:rPr lang="en-US" dirty="0" smtClean="0"/>
              <a:t>Regression (Likelihood </a:t>
            </a:r>
            <a:r>
              <a:rPr lang="en-US" dirty="0"/>
              <a:t>Ratio Test or G Test)</a:t>
            </a:r>
          </a:p>
        </p:txBody>
      </p:sp>
      <p:sp>
        <p:nvSpPr>
          <p:cNvPr id="12" name="Content Placeholder 11"/>
          <p:cNvSpPr>
            <a:spLocks noGrp="1"/>
          </p:cNvSpPr>
          <p:nvPr>
            <p:ph sz="quarter" idx="10"/>
          </p:nvPr>
        </p:nvSpPr>
        <p:spPr>
          <a:xfrm>
            <a:off x="247304" y="1407392"/>
            <a:ext cx="8668095" cy="4764807"/>
          </a:xfrm>
        </p:spPr>
        <p:txBody>
          <a:bodyPr/>
          <a:lstStyle/>
          <a:p>
            <a:pPr marL="0" indent="0">
              <a:buNone/>
            </a:pPr>
            <a:r>
              <a:rPr lang="en-US" b="1" dirty="0"/>
              <a:t>Purpose</a:t>
            </a:r>
            <a:r>
              <a:rPr lang="en-US" dirty="0"/>
              <a:t>: Test a subset of predictors</a:t>
            </a:r>
          </a:p>
          <a:p>
            <a:pPr marL="0" indent="0">
              <a:buNone/>
            </a:pPr>
            <a:r>
              <a:rPr lang="en-US" dirty="0"/>
              <a:t>Ex: log(</a:t>
            </a:r>
            <a:r>
              <a:rPr lang="en-US" i="1" dirty="0"/>
              <a:t>odds</a:t>
            </a:r>
            <a:r>
              <a:rPr lang="en-US" dirty="0"/>
              <a:t>) = </a:t>
            </a:r>
            <a:r>
              <a:rPr lang="el-GR" altLang="en-US" i="1" dirty="0">
                <a:cs typeface="Times New Roman" panose="02020603050405020304" pitchFamily="18" charset="0"/>
              </a:rPr>
              <a:t>β</a:t>
            </a:r>
            <a:r>
              <a:rPr lang="en-US" altLang="en-US" baseline="-25000" dirty="0">
                <a:cs typeface="Times New Roman" panose="02020603050405020304" pitchFamily="18" charset="0"/>
              </a:rPr>
              <a:t>1</a:t>
            </a:r>
            <a:r>
              <a:rPr lang="en-US" altLang="en-US" i="1" dirty="0">
                <a:cs typeface="Times New Roman" panose="02020603050405020304" pitchFamily="18" charset="0"/>
              </a:rPr>
              <a:t>X</a:t>
            </a:r>
            <a:r>
              <a:rPr lang="en-US" altLang="en-US" baseline="-25000" dirty="0">
                <a:cs typeface="Times New Roman" panose="02020603050405020304" pitchFamily="18" charset="0"/>
              </a:rPr>
              <a:t>1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2</a:t>
            </a:r>
            <a:r>
              <a:rPr lang="en-US" altLang="en-US" i="1" dirty="0">
                <a:cs typeface="Times New Roman" panose="02020603050405020304" pitchFamily="18" charset="0"/>
              </a:rPr>
              <a:t>X</a:t>
            </a:r>
            <a:r>
              <a:rPr lang="en-US" altLang="en-US" baseline="-25000" dirty="0">
                <a:cs typeface="Times New Roman" panose="02020603050405020304" pitchFamily="18" charset="0"/>
              </a:rPr>
              <a:t>2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3</a:t>
            </a:r>
            <a:r>
              <a:rPr lang="en-US" altLang="en-US" i="1" dirty="0">
                <a:cs typeface="Times New Roman" panose="02020603050405020304" pitchFamily="18" charset="0"/>
              </a:rPr>
              <a:t>X</a:t>
            </a:r>
            <a:r>
              <a:rPr lang="en-US" altLang="en-US" baseline="-25000" dirty="0">
                <a:cs typeface="Times New Roman" panose="02020603050405020304" pitchFamily="18" charset="0"/>
              </a:rPr>
              <a:t>3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4</a:t>
            </a:r>
            <a:r>
              <a:rPr lang="en-US" altLang="en-US" i="1" dirty="0">
                <a:cs typeface="Times New Roman" panose="02020603050405020304" pitchFamily="18" charset="0"/>
              </a:rPr>
              <a:t>X</a:t>
            </a:r>
            <a:r>
              <a:rPr lang="en-US" altLang="en-US" baseline="-25000" dirty="0">
                <a:cs typeface="Times New Roman" panose="02020603050405020304" pitchFamily="18" charset="0"/>
              </a:rPr>
              <a:t>4 </a:t>
            </a:r>
            <a:r>
              <a:rPr lang="en-US" altLang="en-US" dirty="0">
                <a:cs typeface="Times New Roman" panose="02020603050405020304" pitchFamily="18" charset="0"/>
              </a:rPr>
              <a:t>+ </a:t>
            </a:r>
            <a:r>
              <a:rPr lang="el-GR" altLang="en-US" i="1" dirty="0">
                <a:cs typeface="Times New Roman" panose="02020603050405020304" pitchFamily="18" charset="0"/>
              </a:rPr>
              <a:t>β</a:t>
            </a:r>
            <a:r>
              <a:rPr lang="en-US" altLang="en-US" baseline="-25000" dirty="0">
                <a:cs typeface="Times New Roman" panose="02020603050405020304" pitchFamily="18" charset="0"/>
              </a:rPr>
              <a:t>5</a:t>
            </a:r>
            <a:r>
              <a:rPr lang="en-US" altLang="en-US" i="1" dirty="0">
                <a:cs typeface="Times New Roman" panose="02020603050405020304" pitchFamily="18" charset="0"/>
              </a:rPr>
              <a:t>X</a:t>
            </a:r>
            <a:r>
              <a:rPr lang="en-US" altLang="en-US" baseline="-25000" dirty="0">
                <a:cs typeface="Times New Roman" panose="02020603050405020304" pitchFamily="18" charset="0"/>
              </a:rPr>
              <a:t>5</a:t>
            </a:r>
            <a:endParaRPr lang="en-US" altLang="en-US" dirty="0">
              <a:cs typeface="Times New Roman" panose="02020603050405020304" pitchFamily="18" charset="0"/>
            </a:endParaRPr>
          </a:p>
          <a:p>
            <a:pPr marL="0" indent="0">
              <a:buNone/>
            </a:pPr>
            <a:r>
              <a:rPr lang="en-US" altLang="en-US" i="1" dirty="0">
                <a:cs typeface="Times New Roman" panose="02020603050405020304" pitchFamily="18" charset="0"/>
              </a:rPr>
              <a:t>H</a:t>
            </a:r>
            <a:r>
              <a:rPr lang="en-US" altLang="en-US" baseline="-25000" dirty="0">
                <a:cs typeface="Times New Roman" panose="02020603050405020304" pitchFamily="18" charset="0"/>
              </a:rPr>
              <a:t>0</a:t>
            </a:r>
            <a:r>
              <a:rPr lang="en-US" dirty="0"/>
              <a:t>: </a:t>
            </a:r>
            <a:r>
              <a:rPr lang="el-GR" altLang="en-US" i="1" dirty="0">
                <a:cs typeface="Times New Roman" panose="02020603050405020304" pitchFamily="18" charset="0"/>
              </a:rPr>
              <a:t>β</a:t>
            </a:r>
            <a:r>
              <a:rPr lang="en-US" altLang="en-US" baseline="-25000" dirty="0">
                <a:cs typeface="Times New Roman" panose="02020603050405020304" pitchFamily="18" charset="0"/>
              </a:rPr>
              <a:t>3</a:t>
            </a:r>
            <a:r>
              <a:rPr lang="en-US" altLang="en-US" dirty="0">
                <a:cs typeface="Times New Roman" panose="02020603050405020304" pitchFamily="18" charset="0"/>
              </a:rPr>
              <a:t> = </a:t>
            </a:r>
            <a:r>
              <a:rPr lang="el-GR" altLang="en-US" i="1" dirty="0">
                <a:cs typeface="Times New Roman" panose="02020603050405020304" pitchFamily="18" charset="0"/>
              </a:rPr>
              <a:t>β</a:t>
            </a:r>
            <a:r>
              <a:rPr lang="en-US" altLang="en-US" baseline="-25000" dirty="0">
                <a:cs typeface="Times New Roman" panose="02020603050405020304" pitchFamily="18" charset="0"/>
              </a:rPr>
              <a:t>4</a:t>
            </a:r>
            <a:r>
              <a:rPr lang="en-US" altLang="en-US" dirty="0">
                <a:cs typeface="Times New Roman" panose="02020603050405020304" pitchFamily="18" charset="0"/>
              </a:rPr>
              <a:t> </a:t>
            </a:r>
            <a:r>
              <a:rPr lang="en-US" altLang="en-US" dirty="0" smtClean="0">
                <a:cs typeface="Times New Roman" panose="02020603050405020304" pitchFamily="18" charset="0"/>
              </a:rPr>
              <a:t>= </a:t>
            </a:r>
            <a:r>
              <a:rPr lang="el-GR" altLang="en-US" i="1" dirty="0" smtClean="0">
                <a:cs typeface="Times New Roman" panose="02020603050405020304" pitchFamily="18" charset="0"/>
              </a:rPr>
              <a:t>β</a:t>
            </a:r>
            <a:r>
              <a:rPr lang="en-US" altLang="en-US" baseline="-25000" dirty="0">
                <a:cs typeface="Times New Roman" panose="02020603050405020304" pitchFamily="18" charset="0"/>
              </a:rPr>
              <a:t>5</a:t>
            </a:r>
            <a:r>
              <a:rPr lang="en-US" altLang="en-US" dirty="0">
                <a:cs typeface="Times New Roman" panose="02020603050405020304" pitchFamily="18" charset="0"/>
              </a:rPr>
              <a:t> = 0 vs.</a:t>
            </a:r>
            <a:r>
              <a:rPr lang="en-US" altLang="en-US" i="1" dirty="0">
                <a:cs typeface="Times New Roman" panose="02020603050405020304" pitchFamily="18" charset="0"/>
              </a:rPr>
              <a:t> H</a:t>
            </a:r>
            <a:r>
              <a:rPr lang="en-US" altLang="en-US" i="1" baseline="-25000" dirty="0">
                <a:cs typeface="Times New Roman" panose="02020603050405020304" pitchFamily="18" charset="0"/>
              </a:rPr>
              <a:t>a</a:t>
            </a:r>
            <a:r>
              <a:rPr lang="en-US" dirty="0"/>
              <a:t>: </a:t>
            </a:r>
            <a:r>
              <a:rPr lang="en-US" i="1" dirty="0"/>
              <a:t>Some</a:t>
            </a:r>
            <a:r>
              <a:rPr lang="en-US" dirty="0"/>
              <a:t> </a:t>
            </a:r>
            <a:r>
              <a:rPr lang="el-GR" altLang="en-US" i="1" dirty="0">
                <a:cs typeface="Times New Roman" panose="02020603050405020304" pitchFamily="18" charset="0"/>
              </a:rPr>
              <a:t>β</a:t>
            </a:r>
            <a:r>
              <a:rPr lang="en-US" altLang="en-US" i="1" baseline="-25000" dirty="0">
                <a:cs typeface="Times New Roman" panose="02020603050405020304" pitchFamily="18" charset="0"/>
              </a:rPr>
              <a:t>i</a:t>
            </a:r>
            <a:r>
              <a:rPr lang="en-US" altLang="en-US" dirty="0">
                <a:cs typeface="Times New Roman" panose="02020603050405020304" pitchFamily="18" charset="0"/>
              </a:rPr>
              <a:t> ≠ 0 for </a:t>
            </a:r>
            <a:r>
              <a:rPr lang="en-US" altLang="en-US" i="1" dirty="0">
                <a:cs typeface="Times New Roman" panose="02020603050405020304" pitchFamily="18" charset="0"/>
              </a:rPr>
              <a:t>i </a:t>
            </a:r>
            <a:r>
              <a:rPr lang="en-US" altLang="en-US" dirty="0">
                <a:cs typeface="Times New Roman" panose="02020603050405020304" pitchFamily="18" charset="0"/>
              </a:rPr>
              <a:t>&gt;</a:t>
            </a:r>
            <a:r>
              <a:rPr lang="en-US" altLang="en-US" i="1" dirty="0">
                <a:cs typeface="Times New Roman" panose="02020603050405020304" pitchFamily="18" charset="0"/>
              </a:rPr>
              <a:t> </a:t>
            </a:r>
            <a:r>
              <a:rPr lang="en-US" altLang="en-US" dirty="0">
                <a:cs typeface="Times New Roman" panose="02020603050405020304" pitchFamily="18" charset="0"/>
              </a:rPr>
              <a:t>2</a:t>
            </a:r>
            <a:endParaRPr lang="en-US" altLang="en-US" baseline="-25000" dirty="0">
              <a:cs typeface="Times New Roman" panose="02020603050405020304" pitchFamily="18" charset="0"/>
            </a:endParaRPr>
          </a:p>
          <a:p>
            <a:pPr marL="0" indent="0">
              <a:buNone/>
            </a:pPr>
            <a:endParaRPr lang="en-US" dirty="0" smtClean="0"/>
          </a:p>
          <a:p>
            <a:pPr marL="0" indent="0">
              <a:buNone/>
            </a:pPr>
            <a:r>
              <a:rPr lang="en-US" b="1" dirty="0" smtClean="0"/>
              <a:t>Basic </a:t>
            </a:r>
            <a:r>
              <a:rPr lang="en-US" b="1" dirty="0" smtClean="0"/>
              <a:t>idea</a:t>
            </a:r>
            <a:r>
              <a:rPr lang="en-US" dirty="0"/>
              <a:t>: Is the improvement, change in −2log(</a:t>
            </a:r>
            <a:r>
              <a:rPr lang="en-US" i="1" dirty="0"/>
              <a:t>L</a:t>
            </a:r>
            <a:r>
              <a:rPr lang="en-US" dirty="0"/>
              <a:t>), “significant” for the number of extra predictors?</a:t>
            </a:r>
          </a:p>
          <a:p>
            <a:pPr marL="0" indent="0">
              <a:buNone/>
            </a:pPr>
            <a:r>
              <a:rPr lang="en-US" dirty="0"/>
              <a:t>i.e. Compare “reduced” model to “full” model</a:t>
            </a:r>
          </a:p>
          <a:p>
            <a:pPr marL="0" indent="0" algn="ctr">
              <a:buNone/>
            </a:pPr>
            <a:r>
              <a:rPr lang="en-US" i="1" dirty="0"/>
              <a:t>X</a:t>
            </a:r>
            <a:r>
              <a:rPr lang="en-US" baseline="30000" dirty="0"/>
              <a:t>2 </a:t>
            </a:r>
            <a:r>
              <a:rPr lang="en-US" dirty="0"/>
              <a:t>= −2log(</a:t>
            </a:r>
            <a:r>
              <a:rPr lang="en-US" i="1" dirty="0" err="1"/>
              <a:t>L</a:t>
            </a:r>
            <a:r>
              <a:rPr lang="en-US" i="1" baseline="-25000" dirty="0" err="1"/>
              <a:t>Reduced</a:t>
            </a:r>
            <a:r>
              <a:rPr lang="en-US" dirty="0"/>
              <a:t>) − (−2log(</a:t>
            </a:r>
            <a:r>
              <a:rPr lang="en-US" i="1" dirty="0" err="1"/>
              <a:t>L</a:t>
            </a:r>
            <a:r>
              <a:rPr lang="en-US" i="1" baseline="-25000" dirty="0" err="1"/>
              <a:t>Full</a:t>
            </a:r>
            <a:r>
              <a:rPr lang="en-US" dirty="0"/>
              <a:t>))</a:t>
            </a:r>
          </a:p>
          <a:p>
            <a:pPr marL="0" indent="1939925">
              <a:buNone/>
            </a:pPr>
            <a:r>
              <a:rPr lang="en-US" dirty="0"/>
              <a:t>Chi-square d.f. = #extra predictors tested</a:t>
            </a:r>
          </a:p>
        </p:txBody>
      </p:sp>
    </p:spTree>
    <p:extLst>
      <p:ext uri="{BB962C8B-B14F-4D97-AF65-F5344CB8AC3E}">
        <p14:creationId xmlns:p14="http://schemas.microsoft.com/office/powerpoint/2010/main" val="2139001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2451</TotalTime>
  <Words>668</Words>
  <Application>Microsoft Office PowerPoint</Application>
  <PresentationFormat>On-screen Show (4:3)</PresentationFormat>
  <Paragraphs>75</Paragraphs>
  <Slides>20</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ＭＳ Ｐゴシック</vt:lpstr>
      <vt:lpstr>Arial</vt:lpstr>
      <vt:lpstr>Arial Black</vt:lpstr>
      <vt:lpstr>Calibri</vt:lpstr>
      <vt:lpstr>Courier New</vt:lpstr>
      <vt:lpstr>Symbol</vt:lpstr>
      <vt:lpstr>Times New Roman</vt:lpstr>
      <vt:lpstr>Wingdings</vt:lpstr>
      <vt:lpstr>bergerinvitels3e_lectureslides_ch01_final</vt:lpstr>
      <vt:lpstr>Section 10.4</vt:lpstr>
      <vt:lpstr>Sections 10.4</vt:lpstr>
      <vt:lpstr>Example: ICU Survival</vt:lpstr>
      <vt:lpstr>Test for Individual Coefficients</vt:lpstr>
      <vt:lpstr>Interpreting Individual Tests</vt:lpstr>
      <vt:lpstr>SSE and −2log(L)</vt:lpstr>
      <vt:lpstr>G Test for Overall Fit (Similar to Regression ANOVA)</vt:lpstr>
      <vt:lpstr>Recall: Nested F Test</vt:lpstr>
      <vt:lpstr>Nested LRT for Logistic Regression (Likelihood Ratio Test or G Test)</vt:lpstr>
      <vt:lpstr>ICU Data: Second-Order Model Age and SysBP</vt:lpstr>
      <vt:lpstr>Comparing Full to Reduced Models</vt:lpstr>
      <vt:lpstr>Including a Categorical Predictor</vt:lpstr>
      <vt:lpstr>Common Curve (1 of 2)</vt:lpstr>
      <vt:lpstr>Common Curve (2 of 2)</vt:lpstr>
      <vt:lpstr>Parallel Curves (1 of 2)</vt:lpstr>
      <vt:lpstr>Parallel Curves (2 of 2)</vt:lpstr>
      <vt:lpstr>Different Slopes (1 of 2)</vt:lpstr>
      <vt:lpstr>Different Slopes (2 of 2)</vt:lpstr>
      <vt:lpstr>Two Different Curves (1 of 2)</vt:lpstr>
      <vt:lpstr>Two Different Curves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10.4</dc:title>
  <dc:creator>Canon</dc:creator>
  <cp:lastModifiedBy>Newton, Andy</cp:lastModifiedBy>
  <cp:revision>522</cp:revision>
  <dcterms:created xsi:type="dcterms:W3CDTF">2015-10-23T14:29:37Z</dcterms:created>
  <dcterms:modified xsi:type="dcterms:W3CDTF">2018-10-23T16:47:21Z</dcterms:modified>
</cp:coreProperties>
</file>